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0.jpeg" ContentType="image/jpeg"/>
  <Override PartName="/ppt/media/image19.png" ContentType="image/png"/>
  <Override PartName="/ppt/media/image27.png" ContentType="image/png"/>
  <Override PartName="/ppt/media/image28.png" ContentType="image/png"/>
  <Override PartName="/ppt/media/image8.jpeg" ContentType="image/jpeg"/>
  <Override PartName="/ppt/media/image5.png" ContentType="image/png"/>
  <Override PartName="/ppt/media/image30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4.png" ContentType="image/png"/>
  <Override PartName="/ppt/media/image12.jpeg" ContentType="image/jpeg"/>
  <Override PartName="/ppt/media/image13.png" ContentType="image/png"/>
  <Override PartName="/ppt/media/image7.png" ContentType="image/png"/>
  <Override PartName="/ppt/media/image9.png" ContentType="image/png"/>
  <Override PartName="/ppt/media/image33.png" ContentType="image/png"/>
  <Override PartName="/ppt/media/image3.png" ContentType="image/png"/>
  <Override PartName="/ppt/media/image17.jpeg" ContentType="image/jpeg"/>
  <Override PartName="/ppt/media/image26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1.jpeg" ContentType="image/jpeg"/>
  <Override PartName="/ppt/media/image14.png" ContentType="image/png"/>
  <Override PartName="/ppt/media/image15.png" ContentType="image/png"/>
  <Override PartName="/ppt/media/image16.png" ContentType="image/png"/>
  <Override PartName="/ppt/media/image18.png" ContentType="image/png"/>
  <Override PartName="/ppt/media/image21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x="5854700" cy="32956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FA14218-3AD9-47F0-809F-81828FA1C18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292680" y="-218880"/>
            <a:ext cx="52686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292680" y="771120"/>
            <a:ext cx="5268600" cy="91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292680" y="1769400"/>
            <a:ext cx="5268600" cy="91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E1DB800-D7D1-4D63-A047-26F7BDBA4A5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292680" y="-218880"/>
            <a:ext cx="52686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4400" spc="-1" strike="noStrike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292680" y="771120"/>
            <a:ext cx="2570760" cy="91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2992320" y="771120"/>
            <a:ext cx="2570760" cy="91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292680" y="1769400"/>
            <a:ext cx="2570760" cy="91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/>
          </p:nvPr>
        </p:nvSpPr>
        <p:spPr>
          <a:xfrm>
            <a:off x="2992320" y="1769400"/>
            <a:ext cx="2570760" cy="91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6330426-F8D7-453F-9A68-883EDA93166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292680" y="-218880"/>
            <a:ext cx="52686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292680" y="771120"/>
            <a:ext cx="1696320" cy="91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6000"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/>
          </p:nvPr>
        </p:nvSpPr>
        <p:spPr>
          <a:xfrm>
            <a:off x="2074320" y="771120"/>
            <a:ext cx="1696320" cy="91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6000"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/>
          </p:nvPr>
        </p:nvSpPr>
        <p:spPr>
          <a:xfrm>
            <a:off x="3855600" y="771120"/>
            <a:ext cx="1696320" cy="91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6000"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/>
          </p:nvPr>
        </p:nvSpPr>
        <p:spPr>
          <a:xfrm>
            <a:off x="292680" y="1769400"/>
            <a:ext cx="1696320" cy="91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6000"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/>
          </p:nvPr>
        </p:nvSpPr>
        <p:spPr>
          <a:xfrm>
            <a:off x="2074320" y="1769400"/>
            <a:ext cx="1696320" cy="91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6000"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7" name="PlaceHolder 7"/>
          <p:cNvSpPr>
            <a:spLocks noGrp="1"/>
          </p:cNvSpPr>
          <p:nvPr>
            <p:ph/>
          </p:nvPr>
        </p:nvSpPr>
        <p:spPr>
          <a:xfrm>
            <a:off x="3855600" y="1769400"/>
            <a:ext cx="1696320" cy="91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6000"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B6BADF2-BE7C-47D1-9B3F-9FDB2DC7B93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DEAD619-CC31-4769-B217-4BD0F0E2E70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292680" y="-218880"/>
            <a:ext cx="52686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292680" y="771120"/>
            <a:ext cx="5268600" cy="191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40CC526-F4DA-49B2-BBB3-54EF415C559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292680" y="-218880"/>
            <a:ext cx="52686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292680" y="771120"/>
            <a:ext cx="5268600" cy="191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E9080F0-3E93-43F5-ADD3-1D840D2E51F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292680" y="-218880"/>
            <a:ext cx="52686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292680" y="771120"/>
            <a:ext cx="2570760" cy="191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2992320" y="771120"/>
            <a:ext cx="2570760" cy="191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94339E7-778C-4089-ABF5-F3A2EEF3107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292680" y="-218880"/>
            <a:ext cx="52686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FD12EAB-D546-44D4-8939-5AFFF21A9BE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292680" y="131400"/>
            <a:ext cx="5268600" cy="254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9B0B5FC-F3C5-484C-92B3-A90A54EF46F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292680" y="-218880"/>
            <a:ext cx="52686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292680" y="771120"/>
            <a:ext cx="2570760" cy="91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2992320" y="771120"/>
            <a:ext cx="2570760" cy="191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292680" y="1769400"/>
            <a:ext cx="2570760" cy="91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44E3C26-F827-497D-B81F-45A62FCA49A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292680" y="-218880"/>
            <a:ext cx="52686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292680" y="771120"/>
            <a:ext cx="5268600" cy="191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DEFBCCB-EA60-40A6-9666-EFB3BCBB298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292680" y="-218880"/>
            <a:ext cx="52686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292680" y="771120"/>
            <a:ext cx="2570760" cy="191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2992320" y="771120"/>
            <a:ext cx="2570760" cy="91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2992320" y="1769400"/>
            <a:ext cx="2570760" cy="91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49AD4AF-F2EF-41B9-99DA-B1F626EDDC1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292680" y="-218880"/>
            <a:ext cx="52686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292680" y="771120"/>
            <a:ext cx="2570760" cy="91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2992320" y="771120"/>
            <a:ext cx="2570760" cy="91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292680" y="1769400"/>
            <a:ext cx="5268600" cy="91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1E917BD-C205-4E12-9F25-35738984322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292680" y="-218880"/>
            <a:ext cx="52686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292680" y="771120"/>
            <a:ext cx="5268600" cy="91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292680" y="1769400"/>
            <a:ext cx="5268600" cy="91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ACB98F1-3D7F-4C96-B833-8AAFF9D70AB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292680" y="-218880"/>
            <a:ext cx="52686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292680" y="771120"/>
            <a:ext cx="2570760" cy="91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2992320" y="771120"/>
            <a:ext cx="2570760" cy="91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292680" y="1769400"/>
            <a:ext cx="2570760" cy="91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2992320" y="1769400"/>
            <a:ext cx="2570760" cy="91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730AE3A-3C4F-4C06-A35C-3276A8CAC89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292680" y="-218880"/>
            <a:ext cx="52686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292680" y="771120"/>
            <a:ext cx="1696320" cy="91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6000"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2074320" y="771120"/>
            <a:ext cx="1696320" cy="91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6000"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/>
          </p:nvPr>
        </p:nvSpPr>
        <p:spPr>
          <a:xfrm>
            <a:off x="3855600" y="771120"/>
            <a:ext cx="1696320" cy="91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6000"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/>
          </p:nvPr>
        </p:nvSpPr>
        <p:spPr>
          <a:xfrm>
            <a:off x="292680" y="1769400"/>
            <a:ext cx="1696320" cy="91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6000"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/>
          </p:nvPr>
        </p:nvSpPr>
        <p:spPr>
          <a:xfrm>
            <a:off x="2074320" y="1769400"/>
            <a:ext cx="1696320" cy="91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6000"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/>
          </p:nvPr>
        </p:nvSpPr>
        <p:spPr>
          <a:xfrm>
            <a:off x="3855600" y="1769400"/>
            <a:ext cx="1696320" cy="91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6000"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6FFE2F3-7878-471C-A17C-0B4064D476B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89DF2FC-7A67-4C35-A469-E6058309D3E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292680" y="-218880"/>
            <a:ext cx="52686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292680" y="771120"/>
            <a:ext cx="5268600" cy="191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1B39227-B0BB-4212-8D04-1BC433609A4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292680" y="-218880"/>
            <a:ext cx="52686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292680" y="771120"/>
            <a:ext cx="5268600" cy="191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6871290-73B6-4D77-B66F-387A4335E79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292680" y="-218880"/>
            <a:ext cx="52686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292680" y="771120"/>
            <a:ext cx="2570760" cy="191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2992320" y="771120"/>
            <a:ext cx="2570760" cy="191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08E1F77-A377-4514-A1E6-5D7E0442B90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292680" y="-218880"/>
            <a:ext cx="52686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EC0154C-A3E3-4C22-8704-7C5498B6033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292680" y="-218880"/>
            <a:ext cx="52686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292680" y="771120"/>
            <a:ext cx="5268600" cy="191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7D98210-ED49-4AA7-A247-08DC800D6EF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292680" y="131400"/>
            <a:ext cx="5268600" cy="254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52C7448-FB16-4DEC-8DAC-138321E84D4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292680" y="-218880"/>
            <a:ext cx="52686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292680" y="771120"/>
            <a:ext cx="2570760" cy="91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2992320" y="771120"/>
            <a:ext cx="2570760" cy="191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292680" y="1769400"/>
            <a:ext cx="2570760" cy="91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A2FE0DE-6FFD-4980-A789-21F462ABA94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292680" y="-218880"/>
            <a:ext cx="52686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292680" y="771120"/>
            <a:ext cx="2570760" cy="191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2992320" y="771120"/>
            <a:ext cx="2570760" cy="91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2992320" y="1769400"/>
            <a:ext cx="2570760" cy="91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E7CDDF9-4336-405B-BA0E-065B0614CB3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292680" y="-218880"/>
            <a:ext cx="52686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292680" y="771120"/>
            <a:ext cx="2570760" cy="91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2992320" y="771120"/>
            <a:ext cx="2570760" cy="91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292680" y="1769400"/>
            <a:ext cx="5268600" cy="91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351D2E2-0E7E-43D6-8970-6B8805BAEEF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292680" y="-218880"/>
            <a:ext cx="52686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292680" y="771120"/>
            <a:ext cx="5268600" cy="91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292680" y="1769400"/>
            <a:ext cx="5268600" cy="91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276F960-B363-422E-9B38-4066044261A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292680" y="-218880"/>
            <a:ext cx="52686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292680" y="771120"/>
            <a:ext cx="2570760" cy="91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2992320" y="771120"/>
            <a:ext cx="2570760" cy="91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/>
          </p:nvPr>
        </p:nvSpPr>
        <p:spPr>
          <a:xfrm>
            <a:off x="292680" y="1769400"/>
            <a:ext cx="2570760" cy="91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/>
          </p:nvPr>
        </p:nvSpPr>
        <p:spPr>
          <a:xfrm>
            <a:off x="2992320" y="1769400"/>
            <a:ext cx="2570760" cy="91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33EC728-4F2D-47F0-BEC3-1C3F7DE95AD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292680" y="-218880"/>
            <a:ext cx="52686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292680" y="771120"/>
            <a:ext cx="1696320" cy="91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6000"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2074320" y="771120"/>
            <a:ext cx="1696320" cy="91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6000"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3855600" y="771120"/>
            <a:ext cx="1696320" cy="91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6000"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/>
          </p:nvPr>
        </p:nvSpPr>
        <p:spPr>
          <a:xfrm>
            <a:off x="292680" y="1769400"/>
            <a:ext cx="1696320" cy="91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6000"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/>
          </p:nvPr>
        </p:nvSpPr>
        <p:spPr>
          <a:xfrm>
            <a:off x="2074320" y="1769400"/>
            <a:ext cx="1696320" cy="91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6000"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/>
          </p:nvPr>
        </p:nvSpPr>
        <p:spPr>
          <a:xfrm>
            <a:off x="3855600" y="1769400"/>
            <a:ext cx="1696320" cy="91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6000"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D5DE8C5-BC9D-4176-890D-F99755839BD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292680" y="-218880"/>
            <a:ext cx="52686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292680" y="771120"/>
            <a:ext cx="2570760" cy="191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2992320" y="771120"/>
            <a:ext cx="2570760" cy="191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5A9E0D8-FB15-4FEE-BEAE-D8183DED74D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292680" y="-218880"/>
            <a:ext cx="52686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FBBE7EB-F210-4AB0-8D3B-4599B4BC892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subTitle"/>
          </p:nvPr>
        </p:nvSpPr>
        <p:spPr>
          <a:xfrm>
            <a:off x="292680" y="131400"/>
            <a:ext cx="5268600" cy="254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511B507-E4E8-4542-8DBE-3C5E42E5B75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292680" y="-218880"/>
            <a:ext cx="52686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292680" y="771120"/>
            <a:ext cx="2570760" cy="91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2992320" y="771120"/>
            <a:ext cx="2570760" cy="191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292680" y="1769400"/>
            <a:ext cx="2570760" cy="91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AC7428B-0F5B-4D41-B6F7-1B571B9827D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292680" y="-218880"/>
            <a:ext cx="52686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292680" y="771120"/>
            <a:ext cx="2570760" cy="191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2992320" y="771120"/>
            <a:ext cx="2570760" cy="91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2992320" y="1769400"/>
            <a:ext cx="2570760" cy="91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4DF7F41-016C-4542-8A97-F152CB3CE65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292680" y="-218880"/>
            <a:ext cx="52686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292680" y="771120"/>
            <a:ext cx="2570760" cy="91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2992320" y="771120"/>
            <a:ext cx="2570760" cy="91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292680" y="1769400"/>
            <a:ext cx="5268600" cy="911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DFB6D2A-EE08-4EF4-8AB7-DB5FF356277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E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bg object 16" hidden="1"/>
          <p:cNvSpPr/>
          <p:nvPr/>
        </p:nvSpPr>
        <p:spPr>
          <a:xfrm>
            <a:off x="1440" y="0"/>
            <a:ext cx="5843880" cy="3286080"/>
          </a:xfrm>
          <a:custGeom>
            <a:avLst/>
            <a:gdLst/>
            <a:ahLst/>
            <a:rect l="l" t="t" r="r" b="b"/>
            <a:pathLst>
              <a:path w="5845810" h="3288029">
                <a:moveTo>
                  <a:pt x="0" y="3287938"/>
                </a:moveTo>
                <a:lnTo>
                  <a:pt x="5845240" y="3287938"/>
                </a:lnTo>
                <a:lnTo>
                  <a:pt x="5845240" y="0"/>
                </a:lnTo>
                <a:lnTo>
                  <a:pt x="0" y="0"/>
                </a:lnTo>
                <a:lnTo>
                  <a:pt x="0" y="3287938"/>
                </a:lnTo>
                <a:close/>
              </a:path>
            </a:pathLst>
          </a:custGeom>
          <a:solidFill>
            <a:srgbClr val="28293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bg object 16"/>
          <p:cNvSpPr/>
          <p:nvPr/>
        </p:nvSpPr>
        <p:spPr>
          <a:xfrm>
            <a:off x="1440" y="0"/>
            <a:ext cx="5843880" cy="3286080"/>
          </a:xfrm>
          <a:custGeom>
            <a:avLst/>
            <a:gdLst/>
            <a:ahLst/>
            <a:rect l="l" t="t" r="r" b="b"/>
            <a:pathLst>
              <a:path w="5845810" h="3288029">
                <a:moveTo>
                  <a:pt x="0" y="3287938"/>
                </a:moveTo>
                <a:lnTo>
                  <a:pt x="5845240" y="3287938"/>
                </a:lnTo>
                <a:lnTo>
                  <a:pt x="5845240" y="0"/>
                </a:lnTo>
                <a:lnTo>
                  <a:pt x="0" y="0"/>
                </a:lnTo>
                <a:lnTo>
                  <a:pt x="0" y="3287938"/>
                </a:lnTo>
                <a:close/>
              </a:path>
            </a:pathLst>
          </a:custGeom>
          <a:solidFill>
            <a:srgbClr val="28293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bg object 17"/>
          <p:cNvSpPr/>
          <p:nvPr/>
        </p:nvSpPr>
        <p:spPr>
          <a:xfrm>
            <a:off x="5069160" y="1888200"/>
            <a:ext cx="776160" cy="1109520"/>
          </a:xfrm>
          <a:custGeom>
            <a:avLst/>
            <a:gdLst/>
            <a:ahLst/>
            <a:rect l="l" t="t" r="r" b="b"/>
            <a:pathLst>
              <a:path w="777875" h="1111250">
                <a:moveTo>
                  <a:pt x="555619" y="0"/>
                </a:moveTo>
                <a:lnTo>
                  <a:pt x="0" y="555604"/>
                </a:lnTo>
                <a:lnTo>
                  <a:pt x="555619" y="1111197"/>
                </a:lnTo>
                <a:lnTo>
                  <a:pt x="777632" y="889182"/>
                </a:lnTo>
                <a:lnTo>
                  <a:pt x="777632" y="222018"/>
                </a:lnTo>
                <a:lnTo>
                  <a:pt x="555619" y="0"/>
                </a:lnTo>
                <a:close/>
              </a:path>
            </a:pathLst>
          </a:custGeom>
          <a:solidFill>
            <a:srgbClr val="484c6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bg object 18"/>
          <p:cNvSpPr/>
          <p:nvPr/>
        </p:nvSpPr>
        <p:spPr>
          <a:xfrm>
            <a:off x="2787480" y="2747160"/>
            <a:ext cx="922680" cy="539280"/>
          </a:xfrm>
          <a:custGeom>
            <a:avLst/>
            <a:gdLst/>
            <a:ahLst/>
            <a:rect l="l" t="t" r="r" b="b"/>
            <a:pathLst>
              <a:path w="924560" h="541020">
                <a:moveTo>
                  <a:pt x="540695" y="0"/>
                </a:moveTo>
                <a:lnTo>
                  <a:pt x="0" y="540723"/>
                </a:lnTo>
                <a:lnTo>
                  <a:pt x="767438" y="540723"/>
                </a:lnTo>
                <a:lnTo>
                  <a:pt x="924435" y="383724"/>
                </a:lnTo>
                <a:lnTo>
                  <a:pt x="540695" y="0"/>
                </a:lnTo>
                <a:close/>
              </a:path>
            </a:pathLst>
          </a:custGeom>
          <a:solidFill>
            <a:srgbClr val="484c6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bg object 19"/>
          <p:cNvSpPr/>
          <p:nvPr/>
        </p:nvSpPr>
        <p:spPr>
          <a:xfrm>
            <a:off x="2601000" y="2575440"/>
            <a:ext cx="756360" cy="711360"/>
          </a:xfrm>
          <a:custGeom>
            <a:avLst/>
            <a:gdLst/>
            <a:ahLst/>
            <a:rect l="l" t="t" r="r" b="b"/>
            <a:pathLst>
              <a:path w="758189" h="713104">
                <a:moveTo>
                  <a:pt x="555580" y="0"/>
                </a:moveTo>
                <a:lnTo>
                  <a:pt x="0" y="556402"/>
                </a:lnTo>
                <a:lnTo>
                  <a:pt x="156815" y="712600"/>
                </a:lnTo>
                <a:lnTo>
                  <a:pt x="247504" y="712600"/>
                </a:lnTo>
                <a:lnTo>
                  <a:pt x="757845" y="202250"/>
                </a:lnTo>
                <a:lnTo>
                  <a:pt x="555580" y="0"/>
                </a:lnTo>
                <a:close/>
              </a:path>
            </a:pathLst>
          </a:custGeom>
          <a:solidFill>
            <a:srgbClr val="6fb0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bg object 20"/>
          <p:cNvSpPr/>
          <p:nvPr/>
        </p:nvSpPr>
        <p:spPr>
          <a:xfrm>
            <a:off x="3804840" y="2205360"/>
            <a:ext cx="1843560" cy="1080720"/>
          </a:xfrm>
          <a:custGeom>
            <a:avLst/>
            <a:gdLst/>
            <a:ahLst/>
            <a:rect l="l" t="t" r="r" b="b"/>
            <a:pathLst>
              <a:path w="1845310" h="1082675">
                <a:moveTo>
                  <a:pt x="922842" y="0"/>
                </a:moveTo>
                <a:lnTo>
                  <a:pt x="0" y="922447"/>
                </a:lnTo>
                <a:lnTo>
                  <a:pt x="160181" y="1082563"/>
                </a:lnTo>
                <a:lnTo>
                  <a:pt x="1684849" y="1082563"/>
                </a:lnTo>
                <a:lnTo>
                  <a:pt x="1844893" y="922447"/>
                </a:lnTo>
                <a:lnTo>
                  <a:pt x="922842" y="0"/>
                </a:lnTo>
                <a:close/>
              </a:path>
            </a:pathLst>
          </a:custGeom>
          <a:solidFill>
            <a:srgbClr val="6fb0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bg object 21"/>
          <p:cNvSpPr/>
          <p:nvPr/>
        </p:nvSpPr>
        <p:spPr>
          <a:xfrm>
            <a:off x="1440" y="0"/>
            <a:ext cx="747360" cy="799560"/>
          </a:xfrm>
          <a:custGeom>
            <a:avLst/>
            <a:gdLst/>
            <a:ahLst/>
            <a:rect l="l" t="t" r="r" b="b"/>
            <a:pathLst>
              <a:path w="749300" h="801370">
                <a:moveTo>
                  <a:pt x="610284" y="0"/>
                </a:moveTo>
                <a:lnTo>
                  <a:pt x="0" y="0"/>
                </a:lnTo>
                <a:lnTo>
                  <a:pt x="0" y="714296"/>
                </a:lnTo>
                <a:lnTo>
                  <a:pt x="86618" y="800968"/>
                </a:lnTo>
                <a:lnTo>
                  <a:pt x="749176" y="138805"/>
                </a:lnTo>
                <a:lnTo>
                  <a:pt x="610284" y="0"/>
                </a:lnTo>
                <a:close/>
              </a:path>
            </a:pathLst>
          </a:custGeom>
          <a:solidFill>
            <a:srgbClr val="6fb0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PlaceHolder 1"/>
          <p:cNvSpPr>
            <a:spLocks noGrp="1"/>
          </p:cNvSpPr>
          <p:nvPr>
            <p:ph type="ftr" idx="1"/>
          </p:nvPr>
        </p:nvSpPr>
        <p:spPr>
          <a:xfrm>
            <a:off x="1990440" y="3065040"/>
            <a:ext cx="1871640" cy="16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s-E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s-ES" sz="1400" spc="-1" strike="noStrike">
                <a:latin typeface="Times New Roman"/>
              </a:rPr>
              <a:t>&lt;pie de página&gt;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ldNum" idx="2"/>
          </p:nvPr>
        </p:nvSpPr>
        <p:spPr>
          <a:xfrm>
            <a:off x="4215240" y="3065040"/>
            <a:ext cx="1344960" cy="16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s-ES" sz="1400" spc="-1" strike="noStrike">
                <a:solidFill>
                  <a:srgbClr val="b2b2b2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A776D4A-F2D2-4339-8248-D7228E4E9202}" type="slidenum">
              <a:rPr b="0" lang="es-ES" sz="1400" spc="-1" strike="noStrike">
                <a:solidFill>
                  <a:srgbClr val="b2b2b2"/>
                </a:solidFill>
                <a:latin typeface="Times New Roman"/>
              </a:rPr>
              <a:t>&lt;número&gt;</a:t>
            </a:fld>
            <a:endParaRPr b="0" lang="es-ES" sz="1400" spc="-1" strike="noStrike">
              <a:latin typeface="Times New Roman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3"/>
          </p:nvPr>
        </p:nvSpPr>
        <p:spPr>
          <a:xfrm>
            <a:off x="292680" y="3065040"/>
            <a:ext cx="1344960" cy="16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s-ES" sz="1400" spc="-1" strike="noStrike">
                <a:latin typeface="Times New Roman"/>
              </a:defRPr>
            </a:lvl1pPr>
          </a:lstStyle>
          <a:p>
            <a:r>
              <a:rPr b="0" lang="es-ES" sz="1400" spc="-1" strike="noStrike">
                <a:latin typeface="Times New Roman"/>
              </a:rPr>
              <a:t>&lt;fecha/hora&gt;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title"/>
          </p:nvPr>
        </p:nvSpPr>
        <p:spPr>
          <a:xfrm>
            <a:off x="292680" y="131400"/>
            <a:ext cx="526860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s-ES" sz="4400" spc="-1" strike="noStrike">
                <a:latin typeface="Arial"/>
              </a:rPr>
              <a:t>Pulse para editar el formato del texto de 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body"/>
          </p:nvPr>
        </p:nvSpPr>
        <p:spPr>
          <a:xfrm>
            <a:off x="292680" y="771120"/>
            <a:ext cx="5268600" cy="191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texto del esquema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bg object 16"/>
          <p:cNvSpPr/>
          <p:nvPr/>
        </p:nvSpPr>
        <p:spPr>
          <a:xfrm>
            <a:off x="1440" y="0"/>
            <a:ext cx="5843880" cy="3286080"/>
          </a:xfrm>
          <a:custGeom>
            <a:avLst/>
            <a:gdLst/>
            <a:ahLst/>
            <a:rect l="l" t="t" r="r" b="b"/>
            <a:pathLst>
              <a:path w="5845810" h="3288029">
                <a:moveTo>
                  <a:pt x="0" y="3287938"/>
                </a:moveTo>
                <a:lnTo>
                  <a:pt x="5845240" y="3287938"/>
                </a:lnTo>
                <a:lnTo>
                  <a:pt x="5845240" y="0"/>
                </a:lnTo>
                <a:lnTo>
                  <a:pt x="0" y="0"/>
                </a:lnTo>
                <a:lnTo>
                  <a:pt x="0" y="3287938"/>
                </a:lnTo>
                <a:close/>
              </a:path>
            </a:pathLst>
          </a:custGeom>
          <a:solidFill>
            <a:srgbClr val="28293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PlaceHolder 1"/>
          <p:cNvSpPr>
            <a:spLocks noGrp="1"/>
          </p:cNvSpPr>
          <p:nvPr>
            <p:ph type="ftr" idx="4"/>
          </p:nvPr>
        </p:nvSpPr>
        <p:spPr>
          <a:xfrm>
            <a:off x="1990440" y="3065040"/>
            <a:ext cx="1871640" cy="16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s-E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s-ES" sz="1400" spc="-1" strike="noStrike">
                <a:latin typeface="Times New Roman"/>
              </a:rPr>
              <a:t>&lt;pie de página&gt;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ldNum" idx="5"/>
          </p:nvPr>
        </p:nvSpPr>
        <p:spPr>
          <a:xfrm>
            <a:off x="4215240" y="3065040"/>
            <a:ext cx="1344960" cy="16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s-ES" sz="1400" spc="-1" strike="noStrike">
                <a:solidFill>
                  <a:srgbClr val="b2b2b2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B021911-B9CA-4EA9-B8F4-986372A31136}" type="slidenum">
              <a:rPr b="0" lang="es-ES" sz="1400" spc="-1" strike="noStrike">
                <a:solidFill>
                  <a:srgbClr val="b2b2b2"/>
                </a:solidFill>
                <a:latin typeface="Times New Roman"/>
              </a:rPr>
              <a:t>&lt;número&gt;</a:t>
            </a:fld>
            <a:endParaRPr b="0" lang="es-ES" sz="1400" spc="-1" strike="noStrike">
              <a:latin typeface="Times New Roman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dt" idx="6"/>
          </p:nvPr>
        </p:nvSpPr>
        <p:spPr>
          <a:xfrm>
            <a:off x="292680" y="3065040"/>
            <a:ext cx="1344960" cy="16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s-ES" sz="1400" spc="-1" strike="noStrike">
                <a:latin typeface="Times New Roman"/>
              </a:defRPr>
            </a:lvl1pPr>
          </a:lstStyle>
          <a:p>
            <a:r>
              <a:rPr b="0" lang="es-ES" sz="1400" spc="-1" strike="noStrike">
                <a:latin typeface="Times New Roman"/>
              </a:rPr>
              <a:t>&lt;fecha/hora&gt;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title"/>
          </p:nvPr>
        </p:nvSpPr>
        <p:spPr>
          <a:xfrm>
            <a:off x="292680" y="131400"/>
            <a:ext cx="526860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s-ES" sz="4400" spc="-1" strike="noStrike">
                <a:latin typeface="Arial"/>
              </a:rPr>
              <a:t>Pulse para editar el formato del texto de 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body"/>
          </p:nvPr>
        </p:nvSpPr>
        <p:spPr>
          <a:xfrm>
            <a:off x="292680" y="771120"/>
            <a:ext cx="5268600" cy="191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texto del esquema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bg object 16" hidden="1"/>
          <p:cNvSpPr/>
          <p:nvPr/>
        </p:nvSpPr>
        <p:spPr>
          <a:xfrm>
            <a:off x="1440" y="0"/>
            <a:ext cx="5843880" cy="3286080"/>
          </a:xfrm>
          <a:custGeom>
            <a:avLst/>
            <a:gdLst/>
            <a:ahLst/>
            <a:rect l="l" t="t" r="r" b="b"/>
            <a:pathLst>
              <a:path w="5845810" h="3288029">
                <a:moveTo>
                  <a:pt x="0" y="3287938"/>
                </a:moveTo>
                <a:lnTo>
                  <a:pt x="5845240" y="3287938"/>
                </a:lnTo>
                <a:lnTo>
                  <a:pt x="5845240" y="0"/>
                </a:lnTo>
                <a:lnTo>
                  <a:pt x="0" y="0"/>
                </a:lnTo>
                <a:lnTo>
                  <a:pt x="0" y="3287938"/>
                </a:lnTo>
                <a:close/>
              </a:path>
            </a:pathLst>
          </a:custGeom>
          <a:solidFill>
            <a:srgbClr val="28293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PlaceHolder 1"/>
          <p:cNvSpPr>
            <a:spLocks noGrp="1"/>
          </p:cNvSpPr>
          <p:nvPr>
            <p:ph type="ftr" idx="7"/>
          </p:nvPr>
        </p:nvSpPr>
        <p:spPr>
          <a:xfrm>
            <a:off x="1990440" y="3065040"/>
            <a:ext cx="1871640" cy="16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s-E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s-ES" sz="1400" spc="-1" strike="noStrike">
                <a:latin typeface="Times New Roman"/>
              </a:rPr>
              <a:t>&lt;pie de página&gt;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ldNum" idx="8"/>
          </p:nvPr>
        </p:nvSpPr>
        <p:spPr>
          <a:xfrm>
            <a:off x="4215240" y="3065040"/>
            <a:ext cx="1344960" cy="16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s-ES" sz="1400" spc="-1" strike="noStrike">
                <a:solidFill>
                  <a:srgbClr val="b2b2b2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9C5A941-5AD8-4502-8C00-F87CD311C98F}" type="slidenum">
              <a:rPr b="0" lang="es-ES" sz="1400" spc="-1" strike="noStrike">
                <a:solidFill>
                  <a:srgbClr val="b2b2b2"/>
                </a:solidFill>
                <a:latin typeface="Times New Roman"/>
              </a:rPr>
              <a:t>&lt;número&gt;</a:t>
            </a:fld>
            <a:endParaRPr b="0" lang="es-ES" sz="1400" spc="-1" strike="noStrike">
              <a:latin typeface="Times New Roman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dt" idx="9"/>
          </p:nvPr>
        </p:nvSpPr>
        <p:spPr>
          <a:xfrm>
            <a:off x="292680" y="3065040"/>
            <a:ext cx="1344960" cy="163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s-ES" sz="1400" spc="-1" strike="noStrike">
                <a:latin typeface="Times New Roman"/>
              </a:defRPr>
            </a:lvl1pPr>
          </a:lstStyle>
          <a:p>
            <a:r>
              <a:rPr b="0" lang="es-ES" sz="1400" spc="-1" strike="noStrike">
                <a:latin typeface="Times New Roman"/>
              </a:rPr>
              <a:t>&lt;fecha/hora&gt;</a:t>
            </a:r>
            <a:endParaRPr b="0" lang="es-ES" sz="1400" spc="-1" strike="noStrike">
              <a:latin typeface="Times New Roman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title"/>
          </p:nvPr>
        </p:nvSpPr>
        <p:spPr>
          <a:xfrm>
            <a:off x="292680" y="131400"/>
            <a:ext cx="5268600" cy="549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s-ES" sz="4400" spc="-1" strike="noStrike">
                <a:latin typeface="Arial"/>
              </a:rPr>
              <a:t>Pulse para editar el formato del texto de título</a:t>
            </a:r>
            <a:endParaRPr b="0" lang="es-ES" sz="4400" spc="-1" strike="noStrike">
              <a:latin typeface="Arial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 type="body"/>
          </p:nvPr>
        </p:nvSpPr>
        <p:spPr>
          <a:xfrm>
            <a:off x="292680" y="771120"/>
            <a:ext cx="5268600" cy="191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pc="-1" strike="noStrike">
                <a:latin typeface="Arial"/>
              </a:rPr>
              <a:t>Pulse para editar el formato de texto del esquema</a:t>
            </a:r>
            <a:endParaRPr b="0" lang="es-E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800" spc="-1" strike="noStrike">
                <a:latin typeface="Arial"/>
              </a:rPr>
              <a:t>Segundo nivel del esquema</a:t>
            </a:r>
            <a:endParaRPr b="0" lang="es-E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400" spc="-1" strike="noStrike">
                <a:latin typeface="Arial"/>
              </a:rPr>
              <a:t>Tercer nivel del esquema</a:t>
            </a:r>
            <a:endParaRPr b="0" lang="es-E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pc="-1" strike="noStrike">
                <a:latin typeface="Arial"/>
              </a:rPr>
              <a:t>Cuarto nivel del esquema</a:t>
            </a:r>
            <a:endParaRPr b="0" lang="es-E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Quinto nivel del esquema</a:t>
            </a:r>
            <a:endParaRPr b="0" lang="es-E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Sexto nivel del esquema</a:t>
            </a:r>
            <a:endParaRPr b="0" lang="es-E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latin typeface="Arial"/>
              </a:rPr>
              <a:t>Séptimo nivel del esquema</a:t>
            </a:r>
            <a:endParaRPr b="0" lang="es-E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hyperlink" Target="https://www.csuc.cat/sites/default/files/2021-02/Secundaris%20i%20r&#232;pliques%20de%20DNS.png" TargetMode="External"/><Relationship Id="rId2" Type="http://schemas.openxmlformats.org/officeDocument/2006/relationships/hyperlink" Target="https://www.cloudflare.com/es-es/learning/dns/what-is-dns/" TargetMode="External"/><Relationship Id="rId3" Type="http://schemas.openxmlformats.org/officeDocument/2006/relationships/hyperlink" Target="https://es.wikipedia.org/wiki/Sistema_de_nombres_de_dominio" TargetMode="External"/><Relationship Id="rId4" Type="http://schemas.openxmlformats.org/officeDocument/2006/relationships/hyperlink" Target="https://dinahosting.com/blog/historia-del-sistema-dns/" TargetMode="External"/><Relationship Id="rId5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366840" y="843120"/>
            <a:ext cx="2340720" cy="1377360"/>
          </a:xfrm>
          <a:prstGeom prst="rect">
            <a:avLst/>
          </a:prstGeom>
          <a:noFill/>
          <a:ln w="0">
            <a:noFill/>
          </a:ln>
        </p:spPr>
        <p:txBody>
          <a:bodyPr lIns="0" rIns="0" tIns="78120" bIns="0" anchor="t">
            <a:noAutofit/>
          </a:bodyPr>
          <a:p>
            <a:pPr marL="12600">
              <a:lnSpc>
                <a:spcPts val="2560"/>
              </a:lnSpc>
              <a:spcBef>
                <a:spcPts val="615"/>
              </a:spcBef>
              <a:buNone/>
            </a:pPr>
            <a:r>
              <a:rPr b="0" lang="es-ES" sz="2550" spc="106" strike="noStrike">
                <a:solidFill>
                  <a:srgbClr val="ffffff"/>
                </a:solidFill>
                <a:latin typeface="Cambria"/>
              </a:rPr>
              <a:t>Sistema </a:t>
            </a:r>
            <a:r>
              <a:rPr b="0" lang="es-ES" sz="2550" spc="117" strike="noStrike">
                <a:solidFill>
                  <a:srgbClr val="ffffff"/>
                </a:solidFill>
                <a:latin typeface="Cambria"/>
              </a:rPr>
              <a:t>de </a:t>
            </a:r>
            <a:r>
              <a:rPr b="0" lang="es-ES" sz="2550" spc="12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0" lang="es-ES" sz="2550" spc="131" strike="noStrike">
                <a:solidFill>
                  <a:srgbClr val="ffffff"/>
                </a:solidFill>
                <a:latin typeface="Cambria"/>
              </a:rPr>
              <a:t>Nomes </a:t>
            </a:r>
            <a:r>
              <a:rPr b="0" lang="es-ES" sz="2550" spc="117" strike="noStrike">
                <a:solidFill>
                  <a:srgbClr val="ffffff"/>
                </a:solidFill>
                <a:latin typeface="Cambria"/>
              </a:rPr>
              <a:t>de </a:t>
            </a:r>
            <a:r>
              <a:rPr b="0" lang="es-ES" sz="2550" spc="123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0" lang="es-ES" sz="2550" spc="162" strike="noStrike">
                <a:solidFill>
                  <a:srgbClr val="ffffff"/>
                </a:solidFill>
                <a:latin typeface="Cambria"/>
              </a:rPr>
              <a:t>Dominio</a:t>
            </a:r>
            <a:r>
              <a:rPr b="0" lang="es-ES" sz="2550" spc="1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0" lang="es-ES" sz="2550" spc="52" strike="noStrike">
                <a:solidFill>
                  <a:srgbClr val="ffffff"/>
                </a:solidFill>
                <a:latin typeface="Cambria"/>
              </a:rPr>
              <a:t>(DNS)</a:t>
            </a:r>
            <a:endParaRPr b="0" lang="es-ES" sz="2550" spc="-1" strike="noStrike">
              <a:latin typeface="Arial"/>
            </a:endParaRPr>
          </a:p>
        </p:txBody>
      </p:sp>
      <p:grpSp>
        <p:nvGrpSpPr>
          <p:cNvPr id="133" name="object 3"/>
          <p:cNvGrpSpPr/>
          <p:nvPr/>
        </p:nvGrpSpPr>
        <p:grpSpPr>
          <a:xfrm>
            <a:off x="2924280" y="0"/>
            <a:ext cx="2922840" cy="2996640"/>
            <a:chOff x="2924280" y="0"/>
            <a:chExt cx="2922840" cy="2996640"/>
          </a:xfrm>
        </p:grpSpPr>
        <p:pic>
          <p:nvPicPr>
            <p:cNvPr id="134" name="object 4" descr=""/>
            <p:cNvPicPr/>
            <p:nvPr/>
          </p:nvPicPr>
          <p:blipFill>
            <a:blip r:embed="rId1"/>
            <a:stretch/>
          </p:blipFill>
          <p:spPr>
            <a:xfrm>
              <a:off x="2924280" y="1296720"/>
              <a:ext cx="1699920" cy="1699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5" name="object 5" descr=""/>
            <p:cNvPicPr/>
            <p:nvPr/>
          </p:nvPicPr>
          <p:blipFill>
            <a:blip r:embed="rId2"/>
            <a:stretch/>
          </p:blipFill>
          <p:spPr>
            <a:xfrm>
              <a:off x="3776040" y="0"/>
              <a:ext cx="2071080" cy="23659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36" name="PlaceHolder 7"/>
          <p:cNvSpPr txBox="1"/>
          <p:nvPr/>
        </p:nvSpPr>
        <p:spPr>
          <a:xfrm>
            <a:off x="355320" y="2232000"/>
            <a:ext cx="2700000" cy="720000"/>
          </a:xfrm>
          <a:prstGeom prst="rect">
            <a:avLst/>
          </a:prstGeom>
          <a:noFill/>
          <a:ln w="0">
            <a:noFill/>
          </a:ln>
        </p:spPr>
        <p:txBody>
          <a:bodyPr lIns="0" rIns="0" tIns="78120" bIns="0" anchor="t">
            <a:noAutofit/>
          </a:bodyPr>
          <a:p>
            <a:pPr marL="12600">
              <a:lnSpc>
                <a:spcPts val="2560"/>
              </a:lnSpc>
              <a:spcBef>
                <a:spcPts val="615"/>
              </a:spcBef>
              <a:buNone/>
            </a:pPr>
            <a:r>
              <a:rPr b="0" lang="es-ES" sz="1400" spc="-1" strike="noStrike">
                <a:solidFill>
                  <a:srgbClr val="ffffff"/>
                </a:solidFill>
                <a:latin typeface="Cambria"/>
              </a:rPr>
              <a:t>Nicolás González Dobarro</a:t>
            </a:r>
            <a:endParaRPr b="0" lang="es-ES" sz="1400" spc="-1" strike="noStrike">
              <a:latin typeface="Arial"/>
            </a:endParaRPr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object 2"/>
          <p:cNvGrpSpPr/>
          <p:nvPr/>
        </p:nvGrpSpPr>
        <p:grpSpPr>
          <a:xfrm>
            <a:off x="4041360" y="0"/>
            <a:ext cx="1803600" cy="1831680"/>
            <a:chOff x="4041360" y="0"/>
            <a:chExt cx="1803600" cy="1831680"/>
          </a:xfrm>
        </p:grpSpPr>
        <p:sp>
          <p:nvSpPr>
            <p:cNvPr id="210" name="object 3"/>
            <p:cNvSpPr/>
            <p:nvPr/>
          </p:nvSpPr>
          <p:spPr>
            <a:xfrm>
              <a:off x="5234400" y="893520"/>
              <a:ext cx="610200" cy="938160"/>
            </a:xfrm>
            <a:custGeom>
              <a:avLst/>
              <a:gdLst/>
              <a:ahLst/>
              <a:rect l="l" t="t" r="r" b="b"/>
              <a:pathLst>
                <a:path w="612139" h="939800">
                  <a:moveTo>
                    <a:pt x="555985" y="0"/>
                  </a:moveTo>
                  <a:lnTo>
                    <a:pt x="0" y="555604"/>
                  </a:lnTo>
                  <a:lnTo>
                    <a:pt x="383987" y="939332"/>
                  </a:lnTo>
                  <a:lnTo>
                    <a:pt x="612022" y="711465"/>
                  </a:lnTo>
                  <a:lnTo>
                    <a:pt x="612022" y="55994"/>
                  </a:lnTo>
                  <a:lnTo>
                    <a:pt x="555985" y="0"/>
                  </a:lnTo>
                  <a:close/>
                </a:path>
              </a:pathLst>
            </a:custGeom>
            <a:solidFill>
              <a:srgbClr val="484c6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1" name="object 4"/>
            <p:cNvSpPr/>
            <p:nvPr/>
          </p:nvSpPr>
          <p:spPr>
            <a:xfrm>
              <a:off x="4041360" y="0"/>
              <a:ext cx="1803600" cy="1477800"/>
            </a:xfrm>
            <a:custGeom>
              <a:avLst/>
              <a:gdLst/>
              <a:ahLst/>
              <a:rect l="l" t="t" r="r" b="b"/>
              <a:pathLst>
                <a:path w="1805304" h="1479550">
                  <a:moveTo>
                    <a:pt x="1779358" y="923798"/>
                  </a:moveTo>
                  <a:lnTo>
                    <a:pt x="1577733" y="721537"/>
                  </a:lnTo>
                  <a:lnTo>
                    <a:pt x="1021753" y="1277137"/>
                  </a:lnTo>
                  <a:lnTo>
                    <a:pt x="1223352" y="1479397"/>
                  </a:lnTo>
                  <a:lnTo>
                    <a:pt x="1779358" y="923798"/>
                  </a:lnTo>
                  <a:close/>
                </a:path>
                <a:path w="1805304" h="1479550">
                  <a:moveTo>
                    <a:pt x="1804962" y="0"/>
                  </a:moveTo>
                  <a:lnTo>
                    <a:pt x="0" y="0"/>
                  </a:lnTo>
                  <a:lnTo>
                    <a:pt x="983132" y="983132"/>
                  </a:lnTo>
                  <a:lnTo>
                    <a:pt x="1804962" y="161290"/>
                  </a:lnTo>
                  <a:lnTo>
                    <a:pt x="1804962" y="0"/>
                  </a:lnTo>
                  <a:close/>
                </a:path>
              </a:pathLst>
            </a:custGeom>
            <a:solidFill>
              <a:srgbClr val="6fb0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12" name="object 5"/>
          <p:cNvSpPr/>
          <p:nvPr/>
        </p:nvSpPr>
        <p:spPr>
          <a:xfrm>
            <a:off x="4815720" y="2133360"/>
            <a:ext cx="1029600" cy="1153440"/>
          </a:xfrm>
          <a:custGeom>
            <a:avLst/>
            <a:gdLst/>
            <a:ahLst/>
            <a:rect l="l" t="t" r="r" b="b"/>
            <a:pathLst>
              <a:path w="1031239" h="1155064">
                <a:moveTo>
                  <a:pt x="1030528" y="0"/>
                </a:moveTo>
                <a:lnTo>
                  <a:pt x="0" y="1030926"/>
                </a:lnTo>
                <a:lnTo>
                  <a:pt x="123599" y="1154477"/>
                </a:lnTo>
                <a:lnTo>
                  <a:pt x="1030936" y="1154477"/>
                </a:lnTo>
                <a:lnTo>
                  <a:pt x="1030936" y="408"/>
                </a:lnTo>
                <a:lnTo>
                  <a:pt x="1030528" y="0"/>
                </a:lnTo>
                <a:close/>
              </a:path>
            </a:pathLst>
          </a:custGeom>
          <a:solidFill>
            <a:srgbClr val="6fb0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13" name="object 6"/>
          <p:cNvGrpSpPr/>
          <p:nvPr/>
        </p:nvGrpSpPr>
        <p:grpSpPr>
          <a:xfrm>
            <a:off x="3710880" y="260640"/>
            <a:ext cx="2134440" cy="2818080"/>
            <a:chOff x="3710880" y="260640"/>
            <a:chExt cx="2134440" cy="2818080"/>
          </a:xfrm>
        </p:grpSpPr>
        <p:sp>
          <p:nvSpPr>
            <p:cNvPr id="214" name="object 7"/>
            <p:cNvSpPr/>
            <p:nvPr/>
          </p:nvSpPr>
          <p:spPr>
            <a:xfrm>
              <a:off x="5069880" y="260640"/>
              <a:ext cx="775440" cy="837000"/>
            </a:xfrm>
            <a:custGeom>
              <a:avLst/>
              <a:gdLst/>
              <a:ahLst/>
              <a:rect l="l" t="t" r="r" b="b"/>
              <a:pathLst>
                <a:path w="777239" h="838835">
                  <a:moveTo>
                    <a:pt x="776834" y="0"/>
                  </a:moveTo>
                  <a:lnTo>
                    <a:pt x="0" y="776847"/>
                  </a:lnTo>
                  <a:lnTo>
                    <a:pt x="62240" y="838295"/>
                  </a:lnTo>
                  <a:lnTo>
                    <a:pt x="776834" y="123688"/>
                  </a:lnTo>
                  <a:lnTo>
                    <a:pt x="776834" y="0"/>
                  </a:lnTo>
                  <a:close/>
                </a:path>
              </a:pathLst>
            </a:custGeom>
            <a:solidFill>
              <a:srgbClr val="6fb0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15" name="object 8" descr=""/>
            <p:cNvPicPr/>
            <p:nvPr/>
          </p:nvPicPr>
          <p:blipFill>
            <a:blip r:embed="rId1"/>
            <a:stretch/>
          </p:blipFill>
          <p:spPr>
            <a:xfrm>
              <a:off x="3710880" y="1044000"/>
              <a:ext cx="2034720" cy="20347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16" name="object 17"/>
          <p:cNvSpPr/>
          <p:nvPr/>
        </p:nvSpPr>
        <p:spPr>
          <a:xfrm>
            <a:off x="1080000" y="756000"/>
            <a:ext cx="2338920" cy="189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334080" indent="-243360" algn="just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0" lang="es-ES" sz="850" spc="-15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s-ES" sz="850" spc="-15" strike="noStrike">
                <a:solidFill>
                  <a:srgbClr val="ffffff"/>
                </a:solidFill>
                <a:latin typeface="arial"/>
                <a:ea typeface="DejaVu Sans"/>
              </a:rPr>
              <a:t>A información gárdase nunha base de datos distribuída entre múltiples equipos, organizada no que se coñecen como zonas.</a:t>
            </a:r>
            <a:endParaRPr b="0" lang="es-ES" sz="850" spc="-1" strike="noStrike">
              <a:latin typeface="Arial"/>
            </a:endParaRPr>
          </a:p>
          <a:p>
            <a:pPr marL="334080" indent="-243360" algn="just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endParaRPr b="0" lang="es-ES" sz="850" spc="-1" strike="noStrike">
              <a:latin typeface="Arial"/>
            </a:endParaRPr>
          </a:p>
          <a:p>
            <a:pPr marL="334080" indent="-243360" algn="just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0" lang="es-ES" sz="850" spc="-15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s-ES" sz="850" spc="-15" strike="noStrike">
                <a:solidFill>
                  <a:srgbClr val="ffffff"/>
                </a:solidFill>
                <a:latin typeface="arial"/>
                <a:ea typeface="DejaVu Sans"/>
              </a:rPr>
              <a:t>Os clientes DNS preguntan aos servidores de nomes seguindo as regras do protocolo DNS.</a:t>
            </a:r>
            <a:endParaRPr b="0" lang="es-ES" sz="850" spc="-1" strike="noStrike">
              <a:latin typeface="Arial"/>
            </a:endParaRPr>
          </a:p>
          <a:p>
            <a:pPr marL="334080" indent="-243360" algn="just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endParaRPr b="0" lang="es-ES" sz="850" spc="-1" strike="noStrike">
              <a:latin typeface="Arial"/>
            </a:endParaRPr>
          </a:p>
          <a:p>
            <a:pPr marL="334080" indent="-243360" algn="just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0" lang="es-ES" sz="850" spc="-15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s-ES" sz="850" spc="-15" strike="noStrike">
                <a:solidFill>
                  <a:srgbClr val="ffffff"/>
                </a:solidFill>
                <a:latin typeface="arial"/>
                <a:ea typeface="DejaVu Sans"/>
              </a:rPr>
              <a:t>- Resolución directa: cal é a dirección IP asociada a un nome de dominio?</a:t>
            </a:r>
            <a:endParaRPr b="0" lang="es-ES" sz="850" spc="-1" strike="noStrike">
              <a:latin typeface="Arial"/>
            </a:endParaRPr>
          </a:p>
          <a:p>
            <a:pPr marL="334080" indent="-243360" algn="just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endParaRPr b="0" lang="es-ES" sz="850" spc="-1" strike="noStrike">
              <a:latin typeface="Arial"/>
            </a:endParaRPr>
          </a:p>
          <a:p>
            <a:pPr marL="334080" indent="-243360" algn="just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0" lang="es-ES" sz="850" spc="-15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s-ES" sz="850" spc="-15" strike="noStrike">
                <a:solidFill>
                  <a:srgbClr val="ffffff"/>
                </a:solidFill>
                <a:latin typeface="arial"/>
                <a:ea typeface="DejaVu Sans"/>
              </a:rPr>
              <a:t>- Resolución inversa: cales son os nomes de dominio asociados a unha dirección IP?</a:t>
            </a:r>
            <a:endParaRPr b="0" lang="es-ES" sz="850" spc="-1" strike="noStrike">
              <a:latin typeface="Arial"/>
            </a:endParaRPr>
          </a:p>
        </p:txBody>
      </p:sp>
      <p:sp>
        <p:nvSpPr>
          <p:cNvPr id="217" name="object 18"/>
          <p:cNvSpPr/>
          <p:nvPr/>
        </p:nvSpPr>
        <p:spPr>
          <a:xfrm>
            <a:off x="1980000" y="690120"/>
            <a:ext cx="1292400" cy="28800"/>
          </a:xfrm>
          <a:custGeom>
            <a:avLst/>
            <a:gdLst/>
            <a:ahLst/>
            <a:rect l="l" t="t" r="r" b="b"/>
            <a:pathLst>
              <a:path w="1294129" h="30480">
                <a:moveTo>
                  <a:pt x="1293863" y="0"/>
                </a:moveTo>
                <a:lnTo>
                  <a:pt x="0" y="0"/>
                </a:lnTo>
                <a:lnTo>
                  <a:pt x="0" y="30441"/>
                </a:lnTo>
                <a:lnTo>
                  <a:pt x="1293863" y="30441"/>
                </a:lnTo>
                <a:lnTo>
                  <a:pt x="1293863" y="0"/>
                </a:lnTo>
                <a:close/>
              </a:path>
            </a:pathLst>
          </a:custGeom>
          <a:solidFill>
            <a:srgbClr val="6fb0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18" name="object 19"/>
          <p:cNvGrpSpPr/>
          <p:nvPr/>
        </p:nvGrpSpPr>
        <p:grpSpPr>
          <a:xfrm>
            <a:off x="1440" y="219240"/>
            <a:ext cx="1233360" cy="3067200"/>
            <a:chOff x="1440" y="219240"/>
            <a:chExt cx="1233360" cy="3067200"/>
          </a:xfrm>
        </p:grpSpPr>
        <p:sp>
          <p:nvSpPr>
            <p:cNvPr id="219" name="object 20"/>
            <p:cNvSpPr/>
            <p:nvPr/>
          </p:nvSpPr>
          <p:spPr>
            <a:xfrm>
              <a:off x="1440" y="219240"/>
              <a:ext cx="934920" cy="1871280"/>
            </a:xfrm>
            <a:custGeom>
              <a:avLst/>
              <a:gdLst/>
              <a:ahLst/>
              <a:rect l="l" t="t" r="r" b="b"/>
              <a:pathLst>
                <a:path w="936625" h="1873250">
                  <a:moveTo>
                    <a:pt x="0" y="0"/>
                  </a:moveTo>
                  <a:lnTo>
                    <a:pt x="0" y="1873071"/>
                  </a:lnTo>
                  <a:lnTo>
                    <a:pt x="936546" y="936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" name="object 21"/>
            <p:cNvSpPr/>
            <p:nvPr/>
          </p:nvSpPr>
          <p:spPr>
            <a:xfrm>
              <a:off x="1440" y="1987200"/>
              <a:ext cx="1233360" cy="1299240"/>
            </a:xfrm>
            <a:custGeom>
              <a:avLst/>
              <a:gdLst/>
              <a:ahLst/>
              <a:rect l="l" t="t" r="r" b="b"/>
              <a:pathLst>
                <a:path w="1235075" h="1301114">
                  <a:moveTo>
                    <a:pt x="204454" y="0"/>
                  </a:moveTo>
                  <a:lnTo>
                    <a:pt x="0" y="204451"/>
                  </a:lnTo>
                  <a:lnTo>
                    <a:pt x="0" y="1300876"/>
                  </a:lnTo>
                  <a:lnTo>
                    <a:pt x="964623" y="1300876"/>
                  </a:lnTo>
                  <a:lnTo>
                    <a:pt x="1234976" y="1030520"/>
                  </a:lnTo>
                  <a:lnTo>
                    <a:pt x="204454" y="0"/>
                  </a:lnTo>
                  <a:close/>
                </a:path>
              </a:pathLst>
            </a:custGeom>
            <a:solidFill>
              <a:srgbClr val="6fb0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1" name="PlaceHolder 4"/>
          <p:cNvSpPr/>
          <p:nvPr/>
        </p:nvSpPr>
        <p:spPr>
          <a:xfrm>
            <a:off x="1440000" y="180000"/>
            <a:ext cx="1978920" cy="50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520" bIns="0" anchor="t">
            <a:noAutofit/>
          </a:bodyPr>
          <a:p>
            <a:pPr marL="12600">
              <a:lnSpc>
                <a:spcPct val="100000"/>
              </a:lnSpc>
              <a:spcBef>
                <a:spcPts val="91"/>
              </a:spcBef>
              <a:buNone/>
            </a:pPr>
            <a:r>
              <a:rPr b="0" lang="es-ES" sz="1600" spc="-1" strike="noStrike">
                <a:solidFill>
                  <a:srgbClr val="ffffff"/>
                </a:solidFill>
                <a:latin typeface="Cambria"/>
                <a:ea typeface="DejaVu Sans"/>
              </a:rPr>
              <a:t>Funcionamento avanzado do DNS</a:t>
            </a:r>
            <a:endParaRPr b="0" lang="es-ES" sz="1600" spc="-1" strike="noStrike">
              <a:latin typeface="Arial"/>
            </a:endParaRPr>
          </a:p>
        </p:txBody>
      </p:sp>
    </p:spTree>
  </p:cSld>
  <p:transition spd="slow">
    <p:wheel spokes="1"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object 2"/>
          <p:cNvSpPr/>
          <p:nvPr/>
        </p:nvSpPr>
        <p:spPr>
          <a:xfrm>
            <a:off x="1440" y="0"/>
            <a:ext cx="818640" cy="851760"/>
          </a:xfrm>
          <a:custGeom>
            <a:avLst/>
            <a:gdLst/>
            <a:ahLst/>
            <a:rect l="l" t="t" r="r" b="b"/>
            <a:pathLst>
              <a:path w="820419" h="853440">
                <a:moveTo>
                  <a:pt x="522571" y="0"/>
                </a:moveTo>
                <a:lnTo>
                  <a:pt x="6352" y="0"/>
                </a:lnTo>
                <a:lnTo>
                  <a:pt x="0" y="6352"/>
                </a:lnTo>
                <a:lnTo>
                  <a:pt x="0" y="588633"/>
                </a:lnTo>
                <a:lnTo>
                  <a:pt x="264461" y="853095"/>
                </a:lnTo>
                <a:lnTo>
                  <a:pt x="820067" y="297490"/>
                </a:lnTo>
                <a:lnTo>
                  <a:pt x="522571" y="0"/>
                </a:lnTo>
                <a:close/>
              </a:path>
            </a:pathLst>
          </a:custGeom>
          <a:solidFill>
            <a:srgbClr val="484c6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23" name="object 3"/>
          <p:cNvGrpSpPr/>
          <p:nvPr/>
        </p:nvGrpSpPr>
        <p:grpSpPr>
          <a:xfrm>
            <a:off x="1440" y="0"/>
            <a:ext cx="2410560" cy="3286800"/>
            <a:chOff x="1440" y="0"/>
            <a:chExt cx="2410560" cy="3286800"/>
          </a:xfrm>
        </p:grpSpPr>
        <p:sp>
          <p:nvSpPr>
            <p:cNvPr id="224" name="object 4"/>
            <p:cNvSpPr/>
            <p:nvPr/>
          </p:nvSpPr>
          <p:spPr>
            <a:xfrm>
              <a:off x="317520" y="2034360"/>
              <a:ext cx="2059560" cy="1252440"/>
            </a:xfrm>
            <a:custGeom>
              <a:avLst/>
              <a:gdLst/>
              <a:ahLst/>
              <a:rect l="l" t="t" r="r" b="b"/>
              <a:pathLst>
                <a:path w="2061210" h="1254125">
                  <a:moveTo>
                    <a:pt x="1030922" y="0"/>
                  </a:moveTo>
                  <a:lnTo>
                    <a:pt x="0" y="1030520"/>
                  </a:lnTo>
                  <a:lnTo>
                    <a:pt x="223138" y="1253572"/>
                  </a:lnTo>
                  <a:lnTo>
                    <a:pt x="1838088" y="1253572"/>
                  </a:lnTo>
                  <a:lnTo>
                    <a:pt x="2061054" y="1030520"/>
                  </a:lnTo>
                  <a:lnTo>
                    <a:pt x="1030922" y="0"/>
                  </a:lnTo>
                  <a:close/>
                </a:path>
              </a:pathLst>
            </a:custGeom>
            <a:solidFill>
              <a:srgbClr val="484c6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5" name="object 5"/>
            <p:cNvSpPr/>
            <p:nvPr/>
          </p:nvSpPr>
          <p:spPr>
            <a:xfrm>
              <a:off x="1440" y="957240"/>
              <a:ext cx="1293120" cy="2059560"/>
            </a:xfrm>
            <a:custGeom>
              <a:avLst/>
              <a:gdLst/>
              <a:ahLst/>
              <a:rect l="l" t="t" r="r" b="b"/>
              <a:pathLst>
                <a:path w="1294765" h="2061210">
                  <a:moveTo>
                    <a:pt x="263949" y="0"/>
                  </a:moveTo>
                  <a:lnTo>
                    <a:pt x="0" y="264053"/>
                  </a:lnTo>
                  <a:lnTo>
                    <a:pt x="0" y="1797205"/>
                  </a:lnTo>
                  <a:lnTo>
                    <a:pt x="263949" y="2061054"/>
                  </a:lnTo>
                  <a:lnTo>
                    <a:pt x="1294482" y="1030925"/>
                  </a:lnTo>
                  <a:lnTo>
                    <a:pt x="263949" y="0"/>
                  </a:lnTo>
                  <a:close/>
                </a:path>
              </a:pathLst>
            </a:custGeom>
            <a:solidFill>
              <a:srgbClr val="6fb0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26" name="object 6" descr=""/>
            <p:cNvPicPr/>
            <p:nvPr/>
          </p:nvPicPr>
          <p:blipFill>
            <a:blip r:embed="rId1"/>
            <a:stretch/>
          </p:blipFill>
          <p:spPr>
            <a:xfrm>
              <a:off x="377280" y="0"/>
              <a:ext cx="2034720" cy="19317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2746440" y="362880"/>
            <a:ext cx="2801160" cy="565920"/>
          </a:xfrm>
          <a:prstGeom prst="rect">
            <a:avLst/>
          </a:prstGeom>
          <a:noFill/>
          <a:ln w="0">
            <a:noFill/>
          </a:ln>
        </p:spPr>
        <p:txBody>
          <a:bodyPr lIns="0" rIns="0" tIns="17280" bIns="0" anchor="t">
            <a:noAutofit/>
          </a:bodyPr>
          <a:p>
            <a:pPr marL="12600">
              <a:lnSpc>
                <a:spcPct val="100000"/>
              </a:lnSpc>
              <a:spcBef>
                <a:spcPts val="136"/>
              </a:spcBef>
              <a:buNone/>
            </a:pPr>
            <a:r>
              <a:rPr b="0" lang="es-ES" sz="1450" spc="72" strike="noStrike">
                <a:solidFill>
                  <a:srgbClr val="ffffff"/>
                </a:solidFill>
                <a:latin typeface="Cambria"/>
              </a:rPr>
              <a:t>Anatomía</a:t>
            </a:r>
            <a:r>
              <a:rPr b="0" lang="es-ES" sz="1450" spc="26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0" lang="es-ES" sz="1450" spc="77" strike="noStrike">
                <a:solidFill>
                  <a:srgbClr val="ffffff"/>
                </a:solidFill>
                <a:latin typeface="Cambria"/>
              </a:rPr>
              <a:t>dunha</a:t>
            </a:r>
            <a:br>
              <a:rPr sz="1450"/>
            </a:br>
            <a:r>
              <a:rPr b="0" lang="es-ES" sz="1450" spc="77" strike="noStrike">
                <a:solidFill>
                  <a:srgbClr val="ffffff"/>
                </a:solidFill>
                <a:latin typeface="Cambria"/>
              </a:rPr>
              <a:t>Consulta</a:t>
            </a:r>
            <a:r>
              <a:rPr b="0" lang="es-ES" sz="1450" spc="26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0" lang="es-ES" sz="1450" spc="180" strike="noStrike">
                <a:solidFill>
                  <a:srgbClr val="ffffff"/>
                </a:solidFill>
                <a:latin typeface="Cambria"/>
              </a:rPr>
              <a:t>DNS</a:t>
            </a:r>
            <a:endParaRPr b="0" lang="es-ES" sz="1450" spc="-1" strike="noStrike">
              <a:latin typeface="Arial"/>
            </a:endParaRPr>
          </a:p>
        </p:txBody>
      </p:sp>
      <p:sp>
        <p:nvSpPr>
          <p:cNvPr id="228" name="object 9"/>
          <p:cNvSpPr/>
          <p:nvPr/>
        </p:nvSpPr>
        <p:spPr>
          <a:xfrm>
            <a:off x="2736000" y="936000"/>
            <a:ext cx="2341440" cy="95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 algn="just">
              <a:lnSpc>
                <a:spcPct val="101000"/>
              </a:lnSpc>
              <a:spcBef>
                <a:spcPts val="96"/>
              </a:spcBef>
              <a:buNone/>
            </a:pPr>
            <a:r>
              <a:rPr b="0" lang="es-ES" sz="850" spc="-1" strike="noStrike">
                <a:solidFill>
                  <a:srgbClr val="ffffff"/>
                </a:solidFill>
                <a:latin typeface="arial"/>
                <a:ea typeface="DejaVu Sans"/>
              </a:rPr>
              <a:t>Unha consulta DNS inclúe a solicitude de resolución, a busca da caché, a consulta aos servidores de nomes autorizados e a resposta co enderezo IP.</a:t>
            </a:r>
            <a:endParaRPr b="0" lang="es-ES" sz="850" spc="-1" strike="noStrike">
              <a:latin typeface="Arial"/>
            </a:endParaRPr>
          </a:p>
          <a:p>
            <a:pPr marL="12600" algn="just">
              <a:lnSpc>
                <a:spcPct val="101000"/>
              </a:lnSpc>
              <a:spcBef>
                <a:spcPts val="96"/>
              </a:spcBef>
              <a:buNone/>
            </a:pPr>
            <a:endParaRPr b="0" lang="es-ES" sz="850" spc="-1" strike="noStrike">
              <a:latin typeface="Arial"/>
            </a:endParaRPr>
          </a:p>
          <a:p>
            <a:pPr marL="12600" algn="just">
              <a:lnSpc>
                <a:spcPct val="101000"/>
              </a:lnSpc>
              <a:spcBef>
                <a:spcPts val="96"/>
              </a:spcBef>
              <a:buNone/>
            </a:pPr>
            <a:r>
              <a:rPr b="0" lang="es-ES" sz="850" spc="-1" strike="noStrike">
                <a:solidFill>
                  <a:srgbClr val="ffffff"/>
                </a:solidFill>
                <a:latin typeface="arial"/>
                <a:ea typeface="DejaVu Sans"/>
              </a:rPr>
              <a:t>Comprender este proceso é esencial para analizar problemas de rede.</a:t>
            </a:r>
            <a:endParaRPr b="0" lang="es-ES" sz="850" spc="-1" strike="noStrike">
              <a:latin typeface="Arial"/>
            </a:endParaRPr>
          </a:p>
        </p:txBody>
      </p:sp>
      <p:sp>
        <p:nvSpPr>
          <p:cNvPr id="229" name="object 10"/>
          <p:cNvSpPr/>
          <p:nvPr/>
        </p:nvSpPr>
        <p:spPr>
          <a:xfrm>
            <a:off x="2746440" y="877320"/>
            <a:ext cx="1139760" cy="28800"/>
          </a:xfrm>
          <a:custGeom>
            <a:avLst/>
            <a:gdLst/>
            <a:ahLst/>
            <a:rect l="l" t="t" r="r" b="b"/>
            <a:pathLst>
              <a:path w="1141729" h="30480">
                <a:moveTo>
                  <a:pt x="1141641" y="0"/>
                </a:moveTo>
                <a:lnTo>
                  <a:pt x="0" y="0"/>
                </a:lnTo>
                <a:lnTo>
                  <a:pt x="0" y="30454"/>
                </a:lnTo>
                <a:lnTo>
                  <a:pt x="1141641" y="30454"/>
                </a:lnTo>
                <a:lnTo>
                  <a:pt x="1141641" y="0"/>
                </a:lnTo>
                <a:close/>
              </a:path>
            </a:pathLst>
          </a:custGeom>
          <a:solidFill>
            <a:srgbClr val="6fb0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0" name="" descr=""/>
          <p:cNvPicPr/>
          <p:nvPr/>
        </p:nvPicPr>
        <p:blipFill>
          <a:blip r:embed="rId2"/>
          <a:stretch/>
        </p:blipFill>
        <p:spPr>
          <a:xfrm>
            <a:off x="2700000" y="1902960"/>
            <a:ext cx="2581920" cy="1157040"/>
          </a:xfrm>
          <a:prstGeom prst="rect">
            <a:avLst/>
          </a:prstGeom>
          <a:ln w="0">
            <a:noFill/>
          </a:ln>
        </p:spPr>
      </p:pic>
    </p:spTree>
  </p:cSld>
  <p:transition spd="slow">
    <p:wheel spokes="1"/>
  </p:transition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object 2"/>
          <p:cNvGrpSpPr/>
          <p:nvPr/>
        </p:nvGrpSpPr>
        <p:grpSpPr>
          <a:xfrm>
            <a:off x="4041720" y="0"/>
            <a:ext cx="1803600" cy="1831680"/>
            <a:chOff x="4041720" y="0"/>
            <a:chExt cx="1803600" cy="1831680"/>
          </a:xfrm>
        </p:grpSpPr>
        <p:sp>
          <p:nvSpPr>
            <p:cNvPr id="232" name="object 3"/>
            <p:cNvSpPr/>
            <p:nvPr/>
          </p:nvSpPr>
          <p:spPr>
            <a:xfrm>
              <a:off x="5234760" y="893520"/>
              <a:ext cx="610200" cy="938160"/>
            </a:xfrm>
            <a:custGeom>
              <a:avLst/>
              <a:gdLst/>
              <a:ahLst/>
              <a:rect l="l" t="t" r="r" b="b"/>
              <a:pathLst>
                <a:path w="612139" h="939800">
                  <a:moveTo>
                    <a:pt x="555985" y="0"/>
                  </a:moveTo>
                  <a:lnTo>
                    <a:pt x="0" y="555604"/>
                  </a:lnTo>
                  <a:lnTo>
                    <a:pt x="383987" y="939332"/>
                  </a:lnTo>
                  <a:lnTo>
                    <a:pt x="612022" y="711465"/>
                  </a:lnTo>
                  <a:lnTo>
                    <a:pt x="612022" y="55994"/>
                  </a:lnTo>
                  <a:lnTo>
                    <a:pt x="555985" y="0"/>
                  </a:lnTo>
                  <a:close/>
                </a:path>
              </a:pathLst>
            </a:custGeom>
            <a:solidFill>
              <a:srgbClr val="484c6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" name="object 4"/>
            <p:cNvSpPr/>
            <p:nvPr/>
          </p:nvSpPr>
          <p:spPr>
            <a:xfrm>
              <a:off x="4041720" y="0"/>
              <a:ext cx="1803600" cy="1477800"/>
            </a:xfrm>
            <a:custGeom>
              <a:avLst/>
              <a:gdLst/>
              <a:ahLst/>
              <a:rect l="l" t="t" r="r" b="b"/>
              <a:pathLst>
                <a:path w="1805304" h="1479550">
                  <a:moveTo>
                    <a:pt x="1779358" y="923798"/>
                  </a:moveTo>
                  <a:lnTo>
                    <a:pt x="1577733" y="721537"/>
                  </a:lnTo>
                  <a:lnTo>
                    <a:pt x="1021753" y="1277137"/>
                  </a:lnTo>
                  <a:lnTo>
                    <a:pt x="1223352" y="1479397"/>
                  </a:lnTo>
                  <a:lnTo>
                    <a:pt x="1779358" y="923798"/>
                  </a:lnTo>
                  <a:close/>
                </a:path>
                <a:path w="1805304" h="1479550">
                  <a:moveTo>
                    <a:pt x="1804962" y="0"/>
                  </a:moveTo>
                  <a:lnTo>
                    <a:pt x="0" y="0"/>
                  </a:lnTo>
                  <a:lnTo>
                    <a:pt x="983132" y="983132"/>
                  </a:lnTo>
                  <a:lnTo>
                    <a:pt x="1804962" y="161290"/>
                  </a:lnTo>
                  <a:lnTo>
                    <a:pt x="1804962" y="0"/>
                  </a:lnTo>
                  <a:close/>
                </a:path>
              </a:pathLst>
            </a:custGeom>
            <a:solidFill>
              <a:srgbClr val="6fb0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4" name="object 5"/>
          <p:cNvSpPr/>
          <p:nvPr/>
        </p:nvSpPr>
        <p:spPr>
          <a:xfrm>
            <a:off x="4815720" y="2133360"/>
            <a:ext cx="1029600" cy="1153440"/>
          </a:xfrm>
          <a:custGeom>
            <a:avLst/>
            <a:gdLst/>
            <a:ahLst/>
            <a:rect l="l" t="t" r="r" b="b"/>
            <a:pathLst>
              <a:path w="1031239" h="1155064">
                <a:moveTo>
                  <a:pt x="1030528" y="0"/>
                </a:moveTo>
                <a:lnTo>
                  <a:pt x="0" y="1030926"/>
                </a:lnTo>
                <a:lnTo>
                  <a:pt x="123599" y="1154477"/>
                </a:lnTo>
                <a:lnTo>
                  <a:pt x="1030936" y="1154477"/>
                </a:lnTo>
                <a:lnTo>
                  <a:pt x="1030936" y="408"/>
                </a:lnTo>
                <a:lnTo>
                  <a:pt x="1030528" y="0"/>
                </a:lnTo>
                <a:close/>
              </a:path>
            </a:pathLst>
          </a:custGeom>
          <a:solidFill>
            <a:srgbClr val="6fb0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35" name="object 6"/>
          <p:cNvGrpSpPr/>
          <p:nvPr/>
        </p:nvGrpSpPr>
        <p:grpSpPr>
          <a:xfrm>
            <a:off x="3710880" y="260640"/>
            <a:ext cx="2134440" cy="2818080"/>
            <a:chOff x="3710880" y="260640"/>
            <a:chExt cx="2134440" cy="2818080"/>
          </a:xfrm>
        </p:grpSpPr>
        <p:sp>
          <p:nvSpPr>
            <p:cNvPr id="236" name="object 7"/>
            <p:cNvSpPr/>
            <p:nvPr/>
          </p:nvSpPr>
          <p:spPr>
            <a:xfrm>
              <a:off x="5069880" y="260640"/>
              <a:ext cx="775440" cy="837000"/>
            </a:xfrm>
            <a:custGeom>
              <a:avLst/>
              <a:gdLst/>
              <a:ahLst/>
              <a:rect l="l" t="t" r="r" b="b"/>
              <a:pathLst>
                <a:path w="777239" h="838835">
                  <a:moveTo>
                    <a:pt x="776834" y="0"/>
                  </a:moveTo>
                  <a:lnTo>
                    <a:pt x="0" y="776847"/>
                  </a:lnTo>
                  <a:lnTo>
                    <a:pt x="62240" y="838295"/>
                  </a:lnTo>
                  <a:lnTo>
                    <a:pt x="776834" y="123688"/>
                  </a:lnTo>
                  <a:lnTo>
                    <a:pt x="776834" y="0"/>
                  </a:lnTo>
                  <a:close/>
                </a:path>
              </a:pathLst>
            </a:custGeom>
            <a:solidFill>
              <a:srgbClr val="6fb0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37" name="object 8" descr=""/>
            <p:cNvPicPr/>
            <p:nvPr/>
          </p:nvPicPr>
          <p:blipFill>
            <a:blip r:embed="rId1"/>
            <a:stretch/>
          </p:blipFill>
          <p:spPr>
            <a:xfrm>
              <a:off x="3710880" y="1044000"/>
              <a:ext cx="2034720" cy="20347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1251720" y="327600"/>
            <a:ext cx="2068920" cy="595800"/>
          </a:xfrm>
          <a:prstGeom prst="rect">
            <a:avLst/>
          </a:prstGeom>
          <a:noFill/>
          <a:ln w="0">
            <a:noFill/>
          </a:ln>
        </p:spPr>
        <p:txBody>
          <a:bodyPr lIns="0" rIns="0" tIns="11520" bIns="0" anchor="t">
            <a:noAutofit/>
          </a:bodyPr>
          <a:p>
            <a:pPr marL="12600" algn="r">
              <a:lnSpc>
                <a:spcPts val="1536"/>
              </a:lnSpc>
              <a:spcBef>
                <a:spcPts val="91"/>
              </a:spcBef>
              <a:buNone/>
            </a:pPr>
            <a:r>
              <a:rPr b="0" lang="es-ES" sz="1400" spc="38" strike="noStrike">
                <a:solidFill>
                  <a:srgbClr val="ffffff"/>
                </a:solidFill>
                <a:latin typeface="Cambria"/>
              </a:rPr>
              <a:t>Ferramentas</a:t>
            </a:r>
            <a:br>
              <a:rPr sz="1400"/>
            </a:br>
            <a:r>
              <a:rPr b="0" lang="es-ES" sz="1400" spc="46" strike="noStrike">
                <a:solidFill>
                  <a:srgbClr val="ffffff"/>
                </a:solidFill>
                <a:latin typeface="Cambria"/>
              </a:rPr>
              <a:t>de</a:t>
            </a:r>
            <a:r>
              <a:rPr b="0" lang="es-ES" sz="1400" spc="-26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0" lang="es-ES" sz="1400" spc="18" strike="noStrike">
                <a:solidFill>
                  <a:srgbClr val="ffffff"/>
                </a:solidFill>
                <a:latin typeface="Cambria"/>
              </a:rPr>
              <a:t>Análisis</a:t>
            </a:r>
            <a:endParaRPr b="0" lang="es-ES" sz="1400" spc="-1" strike="noStrike">
              <a:latin typeface="Arial"/>
            </a:endParaRPr>
          </a:p>
          <a:p>
            <a:pPr marL="12600" algn="r">
              <a:lnSpc>
                <a:spcPts val="1536"/>
              </a:lnSpc>
              <a:buNone/>
            </a:pPr>
            <a:endParaRPr b="0" lang="es-ES" sz="1400" spc="-1" strike="noStrike">
              <a:latin typeface="Arial"/>
            </a:endParaRPr>
          </a:p>
        </p:txBody>
      </p:sp>
      <p:sp>
        <p:nvSpPr>
          <p:cNvPr id="239" name="object 13"/>
          <p:cNvSpPr/>
          <p:nvPr/>
        </p:nvSpPr>
        <p:spPr>
          <a:xfrm>
            <a:off x="1315080" y="924120"/>
            <a:ext cx="2005560" cy="104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 indent="58320" algn="just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0" lang="es-ES" sz="950" spc="-1" strike="noStrike">
                <a:solidFill>
                  <a:srgbClr val="ffffff"/>
                </a:solidFill>
                <a:latin typeface="arial"/>
                <a:ea typeface="DejaVu Sans"/>
              </a:rPr>
              <a:t>Ferramentas como nslookup, dig e Wireshark permiten analizar consultas de DNS, solucionar problemas e supervisar o tráfico.</a:t>
            </a:r>
            <a:endParaRPr b="0" lang="es-ES" sz="950" spc="-1" strike="noStrike">
              <a:latin typeface="Arial"/>
            </a:endParaRPr>
          </a:p>
          <a:p>
            <a:pPr marL="12600" indent="58320" algn="just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endParaRPr b="0" lang="es-ES" sz="950" spc="-1" strike="noStrike">
              <a:latin typeface="Arial"/>
            </a:endParaRPr>
          </a:p>
          <a:p>
            <a:pPr marL="12600" indent="58320" algn="just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0" lang="es-ES" sz="950" spc="-1" strike="noStrike">
                <a:solidFill>
                  <a:srgbClr val="ffffff"/>
                </a:solidFill>
                <a:latin typeface="arial"/>
                <a:ea typeface="DejaVu Sans"/>
              </a:rPr>
              <a:t>Estas ferramentas son esenciais para os administradores de rede.</a:t>
            </a:r>
            <a:endParaRPr b="0" lang="es-ES" sz="950" spc="-1" strike="noStrike">
              <a:latin typeface="Arial"/>
            </a:endParaRPr>
          </a:p>
        </p:txBody>
      </p:sp>
      <p:sp>
        <p:nvSpPr>
          <p:cNvPr id="240" name="object 14"/>
          <p:cNvSpPr/>
          <p:nvPr/>
        </p:nvSpPr>
        <p:spPr>
          <a:xfrm>
            <a:off x="2025720" y="818280"/>
            <a:ext cx="1292400" cy="28800"/>
          </a:xfrm>
          <a:custGeom>
            <a:avLst/>
            <a:gdLst/>
            <a:ahLst/>
            <a:rect l="l" t="t" r="r" b="b"/>
            <a:pathLst>
              <a:path w="1294129" h="30480">
                <a:moveTo>
                  <a:pt x="1293863" y="0"/>
                </a:moveTo>
                <a:lnTo>
                  <a:pt x="0" y="0"/>
                </a:lnTo>
                <a:lnTo>
                  <a:pt x="0" y="30441"/>
                </a:lnTo>
                <a:lnTo>
                  <a:pt x="1293863" y="30441"/>
                </a:lnTo>
                <a:lnTo>
                  <a:pt x="1293863" y="0"/>
                </a:lnTo>
                <a:close/>
              </a:path>
            </a:pathLst>
          </a:custGeom>
          <a:solidFill>
            <a:srgbClr val="6fb0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41" name="object 15"/>
          <p:cNvGrpSpPr/>
          <p:nvPr/>
        </p:nvGrpSpPr>
        <p:grpSpPr>
          <a:xfrm>
            <a:off x="1440" y="219240"/>
            <a:ext cx="1233360" cy="3067200"/>
            <a:chOff x="1440" y="219240"/>
            <a:chExt cx="1233360" cy="3067200"/>
          </a:xfrm>
        </p:grpSpPr>
        <p:sp>
          <p:nvSpPr>
            <p:cNvPr id="242" name="object 16"/>
            <p:cNvSpPr/>
            <p:nvPr/>
          </p:nvSpPr>
          <p:spPr>
            <a:xfrm>
              <a:off x="1440" y="219240"/>
              <a:ext cx="934920" cy="1871280"/>
            </a:xfrm>
            <a:custGeom>
              <a:avLst/>
              <a:gdLst/>
              <a:ahLst/>
              <a:rect l="l" t="t" r="r" b="b"/>
              <a:pathLst>
                <a:path w="936625" h="1873250">
                  <a:moveTo>
                    <a:pt x="0" y="0"/>
                  </a:moveTo>
                  <a:lnTo>
                    <a:pt x="0" y="1873071"/>
                  </a:lnTo>
                  <a:lnTo>
                    <a:pt x="936546" y="936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3" name="object 17"/>
            <p:cNvSpPr/>
            <p:nvPr/>
          </p:nvSpPr>
          <p:spPr>
            <a:xfrm>
              <a:off x="1440" y="1987200"/>
              <a:ext cx="1233360" cy="1299240"/>
            </a:xfrm>
            <a:custGeom>
              <a:avLst/>
              <a:gdLst/>
              <a:ahLst/>
              <a:rect l="l" t="t" r="r" b="b"/>
              <a:pathLst>
                <a:path w="1235075" h="1301114">
                  <a:moveTo>
                    <a:pt x="204454" y="0"/>
                  </a:moveTo>
                  <a:lnTo>
                    <a:pt x="0" y="204451"/>
                  </a:lnTo>
                  <a:lnTo>
                    <a:pt x="0" y="1300876"/>
                  </a:lnTo>
                  <a:lnTo>
                    <a:pt x="964623" y="1300876"/>
                  </a:lnTo>
                  <a:lnTo>
                    <a:pt x="1234976" y="1030520"/>
                  </a:lnTo>
                  <a:lnTo>
                    <a:pt x="204454" y="0"/>
                  </a:lnTo>
                  <a:close/>
                </a:path>
              </a:pathLst>
            </a:custGeom>
            <a:solidFill>
              <a:srgbClr val="6fb0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transition spd="slow">
    <p:wheel spokes="1"/>
  </p:transition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object 2"/>
          <p:cNvGrpSpPr/>
          <p:nvPr/>
        </p:nvGrpSpPr>
        <p:grpSpPr>
          <a:xfrm>
            <a:off x="3240" y="0"/>
            <a:ext cx="5840640" cy="3286080"/>
            <a:chOff x="3240" y="0"/>
            <a:chExt cx="5840640" cy="3286080"/>
          </a:xfrm>
        </p:grpSpPr>
        <p:pic>
          <p:nvPicPr>
            <p:cNvPr id="245" name="object 3" descr=""/>
            <p:cNvPicPr/>
            <p:nvPr/>
          </p:nvPicPr>
          <p:blipFill>
            <a:blip r:embed="rId1"/>
            <a:stretch/>
          </p:blipFill>
          <p:spPr>
            <a:xfrm>
              <a:off x="3240" y="1800"/>
              <a:ext cx="5840280" cy="3284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46" name="object 4"/>
            <p:cNvSpPr/>
            <p:nvPr/>
          </p:nvSpPr>
          <p:spPr>
            <a:xfrm>
              <a:off x="3149640" y="404640"/>
              <a:ext cx="2059560" cy="2059560"/>
            </a:xfrm>
            <a:custGeom>
              <a:avLst/>
              <a:gdLst/>
              <a:ahLst/>
              <a:rect l="l" t="t" r="r" b="b"/>
              <a:pathLst>
                <a:path w="2061210" h="2061210">
                  <a:moveTo>
                    <a:pt x="1030528" y="0"/>
                  </a:moveTo>
                  <a:lnTo>
                    <a:pt x="0" y="1030129"/>
                  </a:lnTo>
                  <a:lnTo>
                    <a:pt x="1030528" y="2061057"/>
                  </a:lnTo>
                  <a:lnTo>
                    <a:pt x="2061057" y="1030129"/>
                  </a:lnTo>
                  <a:lnTo>
                    <a:pt x="1030528" y="0"/>
                  </a:lnTo>
                  <a:close/>
                </a:path>
              </a:pathLst>
            </a:custGeom>
            <a:solidFill>
              <a:srgbClr val="484c6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7" name="object 5"/>
            <p:cNvSpPr/>
            <p:nvPr/>
          </p:nvSpPr>
          <p:spPr>
            <a:xfrm>
              <a:off x="2289600" y="0"/>
              <a:ext cx="2059560" cy="1173600"/>
            </a:xfrm>
            <a:custGeom>
              <a:avLst/>
              <a:gdLst/>
              <a:ahLst/>
              <a:rect l="l" t="t" r="r" b="b"/>
              <a:pathLst>
                <a:path w="2061210" h="1175385">
                  <a:moveTo>
                    <a:pt x="1916261" y="0"/>
                  </a:moveTo>
                  <a:lnTo>
                    <a:pt x="144782" y="0"/>
                  </a:lnTo>
                  <a:lnTo>
                    <a:pt x="0" y="144779"/>
                  </a:lnTo>
                  <a:lnTo>
                    <a:pt x="1030516" y="1175323"/>
                  </a:lnTo>
                  <a:lnTo>
                    <a:pt x="2061045" y="144779"/>
                  </a:lnTo>
                  <a:lnTo>
                    <a:pt x="1916261" y="0"/>
                  </a:lnTo>
                  <a:close/>
                </a:path>
              </a:pathLst>
            </a:custGeom>
            <a:solidFill>
              <a:srgbClr val="6fb0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8" name="object 6"/>
            <p:cNvSpPr/>
            <p:nvPr/>
          </p:nvSpPr>
          <p:spPr>
            <a:xfrm>
              <a:off x="3583080" y="1080"/>
              <a:ext cx="2260800" cy="3283560"/>
            </a:xfrm>
            <a:custGeom>
              <a:avLst/>
              <a:gdLst/>
              <a:ahLst/>
              <a:rect l="l" t="t" r="r" b="b"/>
              <a:pathLst>
                <a:path w="2262504" h="3285490">
                  <a:moveTo>
                    <a:pt x="2261984" y="0"/>
                  </a:moveTo>
                  <a:lnTo>
                    <a:pt x="0" y="0"/>
                  </a:lnTo>
                  <a:lnTo>
                    <a:pt x="0" y="3284890"/>
                  </a:lnTo>
                  <a:lnTo>
                    <a:pt x="2261984" y="3284890"/>
                  </a:lnTo>
                  <a:lnTo>
                    <a:pt x="2261984" y="0"/>
                  </a:lnTo>
                  <a:close/>
                </a:path>
              </a:pathLst>
            </a:custGeom>
            <a:solidFill>
              <a:srgbClr val="28293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0" y="551880"/>
            <a:ext cx="5734800" cy="595800"/>
          </a:xfrm>
          <a:prstGeom prst="rect">
            <a:avLst/>
          </a:prstGeom>
          <a:noFill/>
          <a:ln w="0">
            <a:noFill/>
          </a:ln>
        </p:spPr>
        <p:txBody>
          <a:bodyPr lIns="0" rIns="0" tIns="11520" bIns="0" anchor="t">
            <a:noAutofit/>
          </a:bodyPr>
          <a:p>
            <a:pPr marL="3982680" algn="r">
              <a:lnSpc>
                <a:spcPts val="1536"/>
              </a:lnSpc>
              <a:spcBef>
                <a:spcPts val="91"/>
              </a:spcBef>
              <a:buNone/>
            </a:pPr>
            <a:r>
              <a:rPr b="0" lang="es-ES" sz="1400" spc="41" strike="noStrike">
                <a:solidFill>
                  <a:srgbClr val="ffffff"/>
                </a:solidFill>
                <a:latin typeface="Cambria"/>
              </a:rPr>
              <a:t>Consideraciones</a:t>
            </a:r>
            <a:r>
              <a:rPr b="0" lang="es-ES" sz="1400" spc="-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0" lang="es-ES" sz="1400" spc="46" strike="noStrike">
                <a:solidFill>
                  <a:srgbClr val="ffffff"/>
                </a:solidFill>
                <a:latin typeface="Cambria"/>
              </a:rPr>
              <a:t>de </a:t>
            </a:r>
            <a:r>
              <a:rPr b="0" lang="es-ES" sz="1400" spc="21" strike="noStrike">
                <a:solidFill>
                  <a:srgbClr val="ffffff"/>
                </a:solidFill>
                <a:latin typeface="Cambria"/>
              </a:rPr>
              <a:t>Escalabilidade</a:t>
            </a:r>
            <a:endParaRPr b="0" lang="es-ES" sz="1400" spc="-1" strike="noStrike">
              <a:latin typeface="Arial"/>
            </a:endParaRPr>
          </a:p>
        </p:txBody>
      </p:sp>
      <p:sp>
        <p:nvSpPr>
          <p:cNvPr id="250" name="object 9"/>
          <p:cNvSpPr/>
          <p:nvPr/>
        </p:nvSpPr>
        <p:spPr>
          <a:xfrm>
            <a:off x="3807360" y="1015200"/>
            <a:ext cx="1930680" cy="133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56520" indent="627480" algn="just">
              <a:lnSpc>
                <a:spcPct val="101000"/>
              </a:lnSpc>
              <a:spcBef>
                <a:spcPts val="99"/>
              </a:spcBef>
              <a:buNone/>
              <a:tabLst>
                <a:tab algn="l" pos="0"/>
              </a:tabLst>
            </a:pPr>
            <a:br>
              <a:rPr sz="850"/>
            </a:br>
            <a:r>
              <a:rPr b="0" lang="es-ES" sz="850" spc="-1" strike="noStrike">
                <a:solidFill>
                  <a:srgbClr val="ffffff"/>
                </a:solidFill>
                <a:latin typeface="arial"/>
                <a:ea typeface="DejaVu Sans"/>
              </a:rPr>
              <a:t>O deseño de infraestrutura DNS escalable é esencial para apoiar o crecemento da rede.</a:t>
            </a:r>
            <a:endParaRPr b="0" lang="es-ES" sz="850" spc="-1" strike="noStrike">
              <a:latin typeface="Arial"/>
            </a:endParaRPr>
          </a:p>
          <a:p>
            <a:pPr marL="56520" indent="627480" algn="just">
              <a:lnSpc>
                <a:spcPct val="101000"/>
              </a:lnSpc>
              <a:spcBef>
                <a:spcPts val="99"/>
              </a:spcBef>
              <a:buNone/>
              <a:tabLst>
                <a:tab algn="l" pos="0"/>
              </a:tabLst>
            </a:pPr>
            <a:br>
              <a:rPr sz="850"/>
            </a:br>
            <a:r>
              <a:rPr b="0" lang="es-ES" sz="850" spc="-1" strike="noStrike">
                <a:solidFill>
                  <a:srgbClr val="ffffff"/>
                </a:solidFill>
                <a:latin typeface="arial"/>
                <a:ea typeface="DejaVu Sans"/>
              </a:rPr>
              <a:t>A distribución xeográfica dos servidores, o uso de servidores de nomes redundantes e a xestión da carga son consideracións fundamentais.</a:t>
            </a:r>
            <a:endParaRPr b="0" lang="es-ES" sz="850" spc="-1" strike="noStrike">
              <a:latin typeface="Arial"/>
            </a:endParaRPr>
          </a:p>
        </p:txBody>
      </p:sp>
      <p:sp>
        <p:nvSpPr>
          <p:cNvPr id="251" name="object 10"/>
          <p:cNvSpPr/>
          <p:nvPr/>
        </p:nvSpPr>
        <p:spPr>
          <a:xfrm>
            <a:off x="4447080" y="1011600"/>
            <a:ext cx="1292400" cy="28800"/>
          </a:xfrm>
          <a:custGeom>
            <a:avLst/>
            <a:gdLst/>
            <a:ahLst/>
            <a:rect l="l" t="t" r="r" b="b"/>
            <a:pathLst>
              <a:path w="1294129" h="30480">
                <a:moveTo>
                  <a:pt x="1293863" y="0"/>
                </a:moveTo>
                <a:lnTo>
                  <a:pt x="0" y="0"/>
                </a:lnTo>
                <a:lnTo>
                  <a:pt x="0" y="30441"/>
                </a:lnTo>
                <a:lnTo>
                  <a:pt x="1293863" y="30441"/>
                </a:lnTo>
                <a:lnTo>
                  <a:pt x="1293863" y="0"/>
                </a:lnTo>
                <a:close/>
              </a:path>
            </a:pathLst>
          </a:custGeom>
          <a:solidFill>
            <a:srgbClr val="6fb0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wheel spokes="1"/>
  </p:transition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object 2"/>
          <p:cNvSpPr/>
          <p:nvPr/>
        </p:nvSpPr>
        <p:spPr>
          <a:xfrm>
            <a:off x="1440" y="0"/>
            <a:ext cx="818640" cy="851760"/>
          </a:xfrm>
          <a:custGeom>
            <a:avLst/>
            <a:gdLst/>
            <a:ahLst/>
            <a:rect l="l" t="t" r="r" b="b"/>
            <a:pathLst>
              <a:path w="820419" h="853440">
                <a:moveTo>
                  <a:pt x="522571" y="0"/>
                </a:moveTo>
                <a:lnTo>
                  <a:pt x="6352" y="0"/>
                </a:lnTo>
                <a:lnTo>
                  <a:pt x="0" y="6352"/>
                </a:lnTo>
                <a:lnTo>
                  <a:pt x="0" y="588633"/>
                </a:lnTo>
                <a:lnTo>
                  <a:pt x="264461" y="853095"/>
                </a:lnTo>
                <a:lnTo>
                  <a:pt x="820067" y="297490"/>
                </a:lnTo>
                <a:lnTo>
                  <a:pt x="522571" y="0"/>
                </a:lnTo>
                <a:close/>
              </a:path>
            </a:pathLst>
          </a:custGeom>
          <a:solidFill>
            <a:srgbClr val="484c6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53" name="object 3"/>
          <p:cNvGrpSpPr/>
          <p:nvPr/>
        </p:nvGrpSpPr>
        <p:grpSpPr>
          <a:xfrm>
            <a:off x="1440" y="0"/>
            <a:ext cx="2410560" cy="3286800"/>
            <a:chOff x="1440" y="0"/>
            <a:chExt cx="2410560" cy="3286800"/>
          </a:xfrm>
        </p:grpSpPr>
        <p:sp>
          <p:nvSpPr>
            <p:cNvPr id="254" name="object 4"/>
            <p:cNvSpPr/>
            <p:nvPr/>
          </p:nvSpPr>
          <p:spPr>
            <a:xfrm>
              <a:off x="317520" y="2034360"/>
              <a:ext cx="2059560" cy="1252440"/>
            </a:xfrm>
            <a:custGeom>
              <a:avLst/>
              <a:gdLst/>
              <a:ahLst/>
              <a:rect l="l" t="t" r="r" b="b"/>
              <a:pathLst>
                <a:path w="2061210" h="1254125">
                  <a:moveTo>
                    <a:pt x="1030922" y="0"/>
                  </a:moveTo>
                  <a:lnTo>
                    <a:pt x="0" y="1030520"/>
                  </a:lnTo>
                  <a:lnTo>
                    <a:pt x="223138" y="1253572"/>
                  </a:lnTo>
                  <a:lnTo>
                    <a:pt x="1838088" y="1253572"/>
                  </a:lnTo>
                  <a:lnTo>
                    <a:pt x="2061054" y="1030520"/>
                  </a:lnTo>
                  <a:lnTo>
                    <a:pt x="1030922" y="0"/>
                  </a:lnTo>
                  <a:close/>
                </a:path>
              </a:pathLst>
            </a:custGeom>
            <a:solidFill>
              <a:srgbClr val="484c6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5" name="object 5"/>
            <p:cNvSpPr/>
            <p:nvPr/>
          </p:nvSpPr>
          <p:spPr>
            <a:xfrm>
              <a:off x="1440" y="957240"/>
              <a:ext cx="1293120" cy="2059560"/>
            </a:xfrm>
            <a:custGeom>
              <a:avLst/>
              <a:gdLst/>
              <a:ahLst/>
              <a:rect l="l" t="t" r="r" b="b"/>
              <a:pathLst>
                <a:path w="1294765" h="2061210">
                  <a:moveTo>
                    <a:pt x="263949" y="0"/>
                  </a:moveTo>
                  <a:lnTo>
                    <a:pt x="0" y="264053"/>
                  </a:lnTo>
                  <a:lnTo>
                    <a:pt x="0" y="1797205"/>
                  </a:lnTo>
                  <a:lnTo>
                    <a:pt x="263949" y="2061054"/>
                  </a:lnTo>
                  <a:lnTo>
                    <a:pt x="1294482" y="1030925"/>
                  </a:lnTo>
                  <a:lnTo>
                    <a:pt x="263949" y="0"/>
                  </a:lnTo>
                  <a:close/>
                </a:path>
              </a:pathLst>
            </a:custGeom>
            <a:solidFill>
              <a:srgbClr val="6fb0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56" name="object 6" descr=""/>
            <p:cNvPicPr/>
            <p:nvPr/>
          </p:nvPicPr>
          <p:blipFill>
            <a:blip r:embed="rId1"/>
            <a:stretch/>
          </p:blipFill>
          <p:spPr>
            <a:xfrm>
              <a:off x="377280" y="0"/>
              <a:ext cx="2034720" cy="19317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2746440" y="356760"/>
            <a:ext cx="2808720" cy="640440"/>
          </a:xfrm>
          <a:prstGeom prst="rect">
            <a:avLst/>
          </a:prstGeom>
          <a:noFill/>
          <a:ln w="0">
            <a:noFill/>
          </a:ln>
        </p:spPr>
        <p:txBody>
          <a:bodyPr lIns="0" rIns="0" tIns="17280" bIns="0" anchor="t">
            <a:noAutofit/>
          </a:bodyPr>
          <a:p>
            <a:pPr marL="12600">
              <a:lnSpc>
                <a:spcPct val="100000"/>
              </a:lnSpc>
              <a:spcBef>
                <a:spcPts val="136"/>
              </a:spcBef>
              <a:buNone/>
            </a:pPr>
            <a:r>
              <a:rPr b="0" lang="es-ES" sz="1800" spc="228" strike="noStrike">
                <a:solidFill>
                  <a:srgbClr val="ffffff"/>
                </a:solidFill>
                <a:latin typeface="Cambria"/>
              </a:rPr>
              <a:t>DNS</a:t>
            </a:r>
            <a:r>
              <a:rPr b="0" lang="es-ES" sz="1800" spc="-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0" lang="es-ES" sz="1800" spc="46" strike="noStrike">
                <a:solidFill>
                  <a:srgbClr val="ffffff"/>
                </a:solidFill>
                <a:latin typeface="Cambria"/>
              </a:rPr>
              <a:t>e</a:t>
            </a:r>
            <a:r>
              <a:rPr b="0" lang="es-ES" sz="1800" spc="-1" strike="noStrike">
                <a:solidFill>
                  <a:srgbClr val="ffffff"/>
                </a:solidFill>
                <a:latin typeface="Cambria"/>
              </a:rPr>
              <a:t> X</a:t>
            </a:r>
            <a:r>
              <a:rPr b="0" lang="es-ES" sz="1800" spc="97" strike="noStrike">
                <a:solidFill>
                  <a:srgbClr val="ffffff"/>
                </a:solidFill>
                <a:latin typeface="Cambria"/>
              </a:rPr>
              <a:t>eolocalización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258" name="object 10"/>
          <p:cNvSpPr/>
          <p:nvPr/>
        </p:nvSpPr>
        <p:spPr>
          <a:xfrm>
            <a:off x="2748240" y="1033560"/>
            <a:ext cx="2222640" cy="95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1000"/>
              </a:lnSpc>
              <a:spcBef>
                <a:spcPts val="99"/>
              </a:spcBef>
              <a:buNone/>
            </a:pPr>
            <a:r>
              <a:rPr b="0" lang="es-ES" sz="850" spc="-1" strike="noStrike">
                <a:solidFill>
                  <a:srgbClr val="ffffff"/>
                </a:solidFill>
                <a:latin typeface="arial"/>
                <a:ea typeface="DejaVu Sans"/>
              </a:rPr>
              <a:t>O DNS úsase para dirixir o tráfico a servidores cercanos á localización do usuario.</a:t>
            </a:r>
            <a:endParaRPr b="0" lang="es-ES" sz="850" spc="-1" strike="noStrike">
              <a:latin typeface="Arial"/>
            </a:endParaRPr>
          </a:p>
          <a:p>
            <a:pPr marL="12600">
              <a:lnSpc>
                <a:spcPct val="101000"/>
              </a:lnSpc>
              <a:spcBef>
                <a:spcPts val="99"/>
              </a:spcBef>
              <a:buNone/>
            </a:pPr>
            <a:endParaRPr b="0" lang="es-ES" sz="850" spc="-1" strike="noStrike">
              <a:latin typeface="Arial"/>
            </a:endParaRPr>
          </a:p>
          <a:p>
            <a:pPr marL="12600">
              <a:lnSpc>
                <a:spcPct val="101000"/>
              </a:lnSpc>
              <a:spcBef>
                <a:spcPts val="99"/>
              </a:spcBef>
              <a:buNone/>
            </a:pPr>
            <a:r>
              <a:rPr b="0" lang="es-ES" sz="850" spc="-1" strike="noStrike">
                <a:solidFill>
                  <a:srgbClr val="ffffff"/>
                </a:solidFill>
                <a:latin typeface="arial"/>
                <a:ea typeface="DejaVu Sans"/>
              </a:rPr>
              <a:t>A xeolocalización baseada en DNS optimiza a entrega de contido e mellora a experiencia do usuario.</a:t>
            </a:r>
            <a:endParaRPr b="0" lang="es-ES" sz="850" spc="-1" strike="noStrike">
              <a:latin typeface="Arial"/>
            </a:endParaRPr>
          </a:p>
        </p:txBody>
      </p:sp>
      <p:sp>
        <p:nvSpPr>
          <p:cNvPr id="259" name="object 11"/>
          <p:cNvSpPr/>
          <p:nvPr/>
        </p:nvSpPr>
        <p:spPr>
          <a:xfrm>
            <a:off x="2746440" y="949320"/>
            <a:ext cx="1139760" cy="28800"/>
          </a:xfrm>
          <a:custGeom>
            <a:avLst/>
            <a:gdLst/>
            <a:ahLst/>
            <a:rect l="l" t="t" r="r" b="b"/>
            <a:pathLst>
              <a:path w="1141729" h="30480">
                <a:moveTo>
                  <a:pt x="1141641" y="0"/>
                </a:moveTo>
                <a:lnTo>
                  <a:pt x="0" y="0"/>
                </a:lnTo>
                <a:lnTo>
                  <a:pt x="0" y="30454"/>
                </a:lnTo>
                <a:lnTo>
                  <a:pt x="1141641" y="30454"/>
                </a:lnTo>
                <a:lnTo>
                  <a:pt x="1141641" y="0"/>
                </a:lnTo>
                <a:close/>
              </a:path>
            </a:pathLst>
          </a:custGeom>
          <a:solidFill>
            <a:srgbClr val="6fb0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0" name="" descr=""/>
          <p:cNvPicPr/>
          <p:nvPr/>
        </p:nvPicPr>
        <p:blipFill>
          <a:blip r:embed="rId2"/>
          <a:stretch/>
        </p:blipFill>
        <p:spPr>
          <a:xfrm>
            <a:off x="3024000" y="2052360"/>
            <a:ext cx="1799280" cy="1006920"/>
          </a:xfrm>
          <a:prstGeom prst="rect">
            <a:avLst/>
          </a:prstGeom>
          <a:ln w="0">
            <a:noFill/>
          </a:ln>
        </p:spPr>
      </p:pic>
    </p:spTree>
  </p:cSld>
  <p:transition spd="slow">
    <p:wheel spokes="1"/>
  </p:transition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object 2"/>
          <p:cNvGrpSpPr/>
          <p:nvPr/>
        </p:nvGrpSpPr>
        <p:grpSpPr>
          <a:xfrm>
            <a:off x="3240" y="0"/>
            <a:ext cx="5840640" cy="3286080"/>
            <a:chOff x="3240" y="0"/>
            <a:chExt cx="5840640" cy="3286080"/>
          </a:xfrm>
        </p:grpSpPr>
        <p:pic>
          <p:nvPicPr>
            <p:cNvPr id="262" name="object 3" descr=""/>
            <p:cNvPicPr/>
            <p:nvPr/>
          </p:nvPicPr>
          <p:blipFill>
            <a:blip r:embed="rId1"/>
            <a:stretch/>
          </p:blipFill>
          <p:spPr>
            <a:xfrm>
              <a:off x="3240" y="1800"/>
              <a:ext cx="5840280" cy="3284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63" name="object 4"/>
            <p:cNvSpPr/>
            <p:nvPr/>
          </p:nvSpPr>
          <p:spPr>
            <a:xfrm>
              <a:off x="3149640" y="404640"/>
              <a:ext cx="2059560" cy="2059560"/>
            </a:xfrm>
            <a:custGeom>
              <a:avLst/>
              <a:gdLst/>
              <a:ahLst/>
              <a:rect l="l" t="t" r="r" b="b"/>
              <a:pathLst>
                <a:path w="2061210" h="2061210">
                  <a:moveTo>
                    <a:pt x="1030528" y="0"/>
                  </a:moveTo>
                  <a:lnTo>
                    <a:pt x="0" y="1030129"/>
                  </a:lnTo>
                  <a:lnTo>
                    <a:pt x="1030528" y="2061057"/>
                  </a:lnTo>
                  <a:lnTo>
                    <a:pt x="2061057" y="1030129"/>
                  </a:lnTo>
                  <a:lnTo>
                    <a:pt x="1030528" y="0"/>
                  </a:lnTo>
                  <a:close/>
                </a:path>
              </a:pathLst>
            </a:custGeom>
            <a:solidFill>
              <a:srgbClr val="484c6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4" name="object 5"/>
            <p:cNvSpPr/>
            <p:nvPr/>
          </p:nvSpPr>
          <p:spPr>
            <a:xfrm>
              <a:off x="2289600" y="0"/>
              <a:ext cx="2059560" cy="1173600"/>
            </a:xfrm>
            <a:custGeom>
              <a:avLst/>
              <a:gdLst/>
              <a:ahLst/>
              <a:rect l="l" t="t" r="r" b="b"/>
              <a:pathLst>
                <a:path w="2061210" h="1175385">
                  <a:moveTo>
                    <a:pt x="1916261" y="0"/>
                  </a:moveTo>
                  <a:lnTo>
                    <a:pt x="144782" y="0"/>
                  </a:lnTo>
                  <a:lnTo>
                    <a:pt x="0" y="144779"/>
                  </a:lnTo>
                  <a:lnTo>
                    <a:pt x="1030516" y="1175323"/>
                  </a:lnTo>
                  <a:lnTo>
                    <a:pt x="2061045" y="144779"/>
                  </a:lnTo>
                  <a:lnTo>
                    <a:pt x="1916261" y="0"/>
                  </a:lnTo>
                  <a:close/>
                </a:path>
              </a:pathLst>
            </a:custGeom>
            <a:solidFill>
              <a:srgbClr val="6fb0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5" name="object 6"/>
            <p:cNvSpPr/>
            <p:nvPr/>
          </p:nvSpPr>
          <p:spPr>
            <a:xfrm>
              <a:off x="3583080" y="1080"/>
              <a:ext cx="2260800" cy="3283560"/>
            </a:xfrm>
            <a:custGeom>
              <a:avLst/>
              <a:gdLst/>
              <a:ahLst/>
              <a:rect l="l" t="t" r="r" b="b"/>
              <a:pathLst>
                <a:path w="2262504" h="3285490">
                  <a:moveTo>
                    <a:pt x="2261984" y="0"/>
                  </a:moveTo>
                  <a:lnTo>
                    <a:pt x="0" y="0"/>
                  </a:lnTo>
                  <a:lnTo>
                    <a:pt x="0" y="3284890"/>
                  </a:lnTo>
                  <a:lnTo>
                    <a:pt x="2261984" y="3284890"/>
                  </a:lnTo>
                  <a:lnTo>
                    <a:pt x="2261984" y="0"/>
                  </a:lnTo>
                  <a:close/>
                </a:path>
              </a:pathLst>
            </a:custGeom>
            <a:solidFill>
              <a:srgbClr val="28293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66" name="object 9"/>
          <p:cNvSpPr/>
          <p:nvPr/>
        </p:nvSpPr>
        <p:spPr>
          <a:xfrm>
            <a:off x="3851640" y="1080000"/>
            <a:ext cx="1907640" cy="95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 indent="76320" algn="just">
              <a:lnSpc>
                <a:spcPct val="101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0" lang="es-ES" sz="850" spc="-1" strike="noStrike">
                <a:solidFill>
                  <a:srgbClr val="ffffff"/>
                </a:solidFill>
                <a:latin typeface="arial"/>
                <a:ea typeface="DejaVu Sans"/>
              </a:rPr>
              <a:t>A configuración correcta de DNS nas redes empresariais é esencial para o acceso aos recursos internos, a seguridade e a xestión do tráfico.</a:t>
            </a:r>
            <a:endParaRPr b="0" lang="es-ES" sz="850" spc="-1" strike="noStrike">
              <a:latin typeface="Arial"/>
            </a:endParaRPr>
          </a:p>
          <a:p>
            <a:pPr marL="12600" indent="76320" algn="just">
              <a:lnSpc>
                <a:spcPct val="101000"/>
              </a:lnSpc>
              <a:spcBef>
                <a:spcPts val="96"/>
              </a:spcBef>
              <a:buNone/>
              <a:tabLst>
                <a:tab algn="l" pos="0"/>
              </a:tabLst>
            </a:pPr>
            <a:endParaRPr b="0" lang="es-ES" sz="850" spc="-1" strike="noStrike">
              <a:latin typeface="Arial"/>
            </a:endParaRPr>
          </a:p>
          <a:p>
            <a:pPr marL="12600" indent="76320" algn="just">
              <a:lnSpc>
                <a:spcPct val="101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0" lang="es-ES" sz="850" spc="-1" strike="noStrike">
                <a:solidFill>
                  <a:srgbClr val="ffffff"/>
                </a:solidFill>
                <a:latin typeface="arial"/>
                <a:ea typeface="DejaVu Sans"/>
              </a:rPr>
              <a:t>Implementar DNS internos e políticas de resolución é esencial.</a:t>
            </a:r>
            <a:endParaRPr b="0" lang="es-ES" sz="850" spc="-1" strike="noStrike">
              <a:latin typeface="Arial"/>
            </a:endParaRPr>
          </a:p>
        </p:txBody>
      </p:sp>
      <p:sp>
        <p:nvSpPr>
          <p:cNvPr id="267" name="object 10"/>
          <p:cNvSpPr/>
          <p:nvPr/>
        </p:nvSpPr>
        <p:spPr>
          <a:xfrm>
            <a:off x="4447080" y="1011600"/>
            <a:ext cx="1292400" cy="28800"/>
          </a:xfrm>
          <a:custGeom>
            <a:avLst/>
            <a:gdLst/>
            <a:ahLst/>
            <a:rect l="l" t="t" r="r" b="b"/>
            <a:pathLst>
              <a:path w="1294129" h="30480">
                <a:moveTo>
                  <a:pt x="1293863" y="0"/>
                </a:moveTo>
                <a:lnTo>
                  <a:pt x="0" y="0"/>
                </a:lnTo>
                <a:lnTo>
                  <a:pt x="0" y="30441"/>
                </a:lnTo>
                <a:lnTo>
                  <a:pt x="1293863" y="30441"/>
                </a:lnTo>
                <a:lnTo>
                  <a:pt x="1293863" y="0"/>
                </a:lnTo>
                <a:close/>
              </a:path>
            </a:pathLst>
          </a:custGeom>
          <a:solidFill>
            <a:srgbClr val="6fb0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PlaceHolder 6"/>
          <p:cNvSpPr/>
          <p:nvPr/>
        </p:nvSpPr>
        <p:spPr>
          <a:xfrm>
            <a:off x="4320000" y="260640"/>
            <a:ext cx="1619280" cy="64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7280" bIns="0" anchor="t">
            <a:noAutofit/>
          </a:bodyPr>
          <a:p>
            <a:pPr marL="12600">
              <a:lnSpc>
                <a:spcPct val="100000"/>
              </a:lnSpc>
              <a:spcBef>
                <a:spcPts val="136"/>
              </a:spcBef>
              <a:buNone/>
            </a:pPr>
            <a:r>
              <a:rPr b="0" lang="es-ES" sz="1500" spc="-1" strike="noStrike">
                <a:solidFill>
                  <a:srgbClr val="ffffff"/>
                </a:solidFill>
                <a:latin typeface="Cambria"/>
                <a:ea typeface="DejaVu Sans"/>
              </a:rPr>
              <a:t>DNS en Redes </a:t>
            </a:r>
            <a:br>
              <a:rPr sz="1500"/>
            </a:br>
            <a:r>
              <a:rPr b="0" lang="es-ES" sz="1500" spc="-1" strike="noStrike">
                <a:solidFill>
                  <a:srgbClr val="ffffff"/>
                </a:solidFill>
                <a:latin typeface="Cambria"/>
                <a:ea typeface="DejaVu Sans"/>
              </a:rPr>
              <a:t>Privadas </a:t>
            </a:r>
            <a:br>
              <a:rPr sz="1500"/>
            </a:br>
            <a:r>
              <a:rPr b="0" lang="es-ES" sz="1500" spc="-1" strike="noStrike">
                <a:solidFill>
                  <a:srgbClr val="ffffff"/>
                </a:solidFill>
                <a:latin typeface="Cambria"/>
                <a:ea typeface="DejaVu Sans"/>
              </a:rPr>
              <a:t>Empresariales</a:t>
            </a:r>
            <a:endParaRPr b="0" lang="es-ES" sz="1500" spc="-1" strike="noStrike">
              <a:latin typeface="Arial"/>
            </a:endParaRPr>
          </a:p>
        </p:txBody>
      </p:sp>
      <p:pic>
        <p:nvPicPr>
          <p:cNvPr id="269" name="" descr=""/>
          <p:cNvPicPr/>
          <p:nvPr/>
        </p:nvPicPr>
        <p:blipFill>
          <a:blip r:embed="rId2"/>
          <a:stretch/>
        </p:blipFill>
        <p:spPr>
          <a:xfrm>
            <a:off x="4002480" y="2076120"/>
            <a:ext cx="1541520" cy="1019880"/>
          </a:xfrm>
          <a:prstGeom prst="rect">
            <a:avLst/>
          </a:prstGeom>
          <a:ln w="0">
            <a:noFill/>
          </a:ln>
        </p:spPr>
      </p:pic>
    </p:spTree>
  </p:cSld>
  <p:transition spd="slow">
    <p:wheel spokes="1"/>
  </p:transition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object 2"/>
          <p:cNvGrpSpPr/>
          <p:nvPr/>
        </p:nvGrpSpPr>
        <p:grpSpPr>
          <a:xfrm>
            <a:off x="3411000" y="0"/>
            <a:ext cx="2434680" cy="1731240"/>
            <a:chOff x="3411000" y="0"/>
            <a:chExt cx="2434680" cy="1731240"/>
          </a:xfrm>
        </p:grpSpPr>
        <p:sp>
          <p:nvSpPr>
            <p:cNvPr id="271" name="object 3"/>
            <p:cNvSpPr/>
            <p:nvPr/>
          </p:nvSpPr>
          <p:spPr>
            <a:xfrm>
              <a:off x="3583080" y="0"/>
              <a:ext cx="2262600" cy="1626480"/>
            </a:xfrm>
            <a:custGeom>
              <a:avLst/>
              <a:gdLst/>
              <a:ahLst/>
              <a:rect l="l" t="t" r="r" b="b"/>
              <a:pathLst>
                <a:path w="2264410" h="1628139">
                  <a:moveTo>
                    <a:pt x="939330" y="1012659"/>
                  </a:moveTo>
                  <a:lnTo>
                    <a:pt x="555586" y="628129"/>
                  </a:lnTo>
                  <a:lnTo>
                    <a:pt x="0" y="1183741"/>
                  </a:lnTo>
                  <a:lnTo>
                    <a:pt x="383717" y="1568259"/>
                  </a:lnTo>
                  <a:lnTo>
                    <a:pt x="939330" y="1012659"/>
                  </a:lnTo>
                  <a:close/>
                </a:path>
                <a:path w="2264410" h="1628139">
                  <a:moveTo>
                    <a:pt x="2263787" y="178587"/>
                  </a:moveTo>
                  <a:lnTo>
                    <a:pt x="2085200" y="0"/>
                  </a:lnTo>
                  <a:lnTo>
                    <a:pt x="1219022" y="0"/>
                  </a:lnTo>
                  <a:lnTo>
                    <a:pt x="621576" y="597433"/>
                  </a:lnTo>
                  <a:lnTo>
                    <a:pt x="1652104" y="1627962"/>
                  </a:lnTo>
                  <a:lnTo>
                    <a:pt x="2263787" y="1016292"/>
                  </a:lnTo>
                  <a:lnTo>
                    <a:pt x="2263787" y="178587"/>
                  </a:lnTo>
                  <a:close/>
                </a:path>
              </a:pathLst>
            </a:custGeom>
            <a:solidFill>
              <a:srgbClr val="6fb0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2" name="object 4"/>
            <p:cNvSpPr/>
            <p:nvPr/>
          </p:nvSpPr>
          <p:spPr>
            <a:xfrm>
              <a:off x="3411000" y="457200"/>
              <a:ext cx="756360" cy="756360"/>
            </a:xfrm>
            <a:custGeom>
              <a:avLst/>
              <a:gdLst/>
              <a:ahLst/>
              <a:rect l="l" t="t" r="r" b="b"/>
              <a:pathLst>
                <a:path w="758189" h="758190">
                  <a:moveTo>
                    <a:pt x="555589" y="0"/>
                  </a:moveTo>
                  <a:lnTo>
                    <a:pt x="0" y="555604"/>
                  </a:lnTo>
                  <a:lnTo>
                    <a:pt x="202265" y="757857"/>
                  </a:lnTo>
                  <a:lnTo>
                    <a:pt x="757854" y="201454"/>
                  </a:lnTo>
                  <a:lnTo>
                    <a:pt x="555589" y="0"/>
                  </a:lnTo>
                  <a:close/>
                </a:path>
              </a:pathLst>
            </a:custGeom>
            <a:solidFill>
              <a:srgbClr val="484c6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" name="object 5"/>
            <p:cNvSpPr/>
            <p:nvPr/>
          </p:nvSpPr>
          <p:spPr>
            <a:xfrm>
              <a:off x="5286600" y="1110600"/>
              <a:ext cx="559080" cy="620640"/>
            </a:xfrm>
            <a:custGeom>
              <a:avLst/>
              <a:gdLst/>
              <a:ahLst/>
              <a:rect l="l" t="t" r="r" b="b"/>
              <a:pathLst>
                <a:path w="560704" h="622300">
                  <a:moveTo>
                    <a:pt x="560295" y="0"/>
                  </a:moveTo>
                  <a:lnTo>
                    <a:pt x="0" y="559793"/>
                  </a:lnTo>
                  <a:lnTo>
                    <a:pt x="62240" y="622039"/>
                  </a:lnTo>
                  <a:lnTo>
                    <a:pt x="560295" y="123539"/>
                  </a:lnTo>
                  <a:lnTo>
                    <a:pt x="560295" y="0"/>
                  </a:lnTo>
                  <a:close/>
                </a:path>
              </a:pathLst>
            </a:custGeom>
            <a:solidFill>
              <a:srgbClr val="6fb0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74" name="object 6"/>
          <p:cNvGrpSpPr/>
          <p:nvPr/>
        </p:nvGrpSpPr>
        <p:grpSpPr>
          <a:xfrm>
            <a:off x="1440" y="1298520"/>
            <a:ext cx="1473840" cy="1988280"/>
            <a:chOff x="1440" y="1298520"/>
            <a:chExt cx="1473840" cy="1988280"/>
          </a:xfrm>
        </p:grpSpPr>
        <p:sp>
          <p:nvSpPr>
            <p:cNvPr id="275" name="object 7"/>
            <p:cNvSpPr/>
            <p:nvPr/>
          </p:nvSpPr>
          <p:spPr>
            <a:xfrm>
              <a:off x="1440" y="2174040"/>
              <a:ext cx="1473840" cy="1112760"/>
            </a:xfrm>
            <a:custGeom>
              <a:avLst/>
              <a:gdLst/>
              <a:ahLst/>
              <a:rect l="l" t="t" r="r" b="b"/>
              <a:pathLst>
                <a:path w="1475740" h="1114425">
                  <a:moveTo>
                    <a:pt x="445032" y="0"/>
                  </a:moveTo>
                  <a:lnTo>
                    <a:pt x="0" y="444856"/>
                  </a:lnTo>
                  <a:lnTo>
                    <a:pt x="0" y="1113924"/>
                  </a:lnTo>
                  <a:lnTo>
                    <a:pt x="1391791" y="1113924"/>
                  </a:lnTo>
                  <a:lnTo>
                    <a:pt x="1475551" y="1030125"/>
                  </a:lnTo>
                  <a:lnTo>
                    <a:pt x="445032" y="0"/>
                  </a:lnTo>
                  <a:close/>
                </a:path>
              </a:pathLst>
            </a:custGeom>
            <a:solidFill>
              <a:srgbClr val="484c6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6" name="object 8"/>
            <p:cNvSpPr/>
            <p:nvPr/>
          </p:nvSpPr>
          <p:spPr>
            <a:xfrm>
              <a:off x="1440" y="1298520"/>
              <a:ext cx="614160" cy="1229400"/>
            </a:xfrm>
            <a:custGeom>
              <a:avLst/>
              <a:gdLst/>
              <a:ahLst/>
              <a:rect l="l" t="t" r="r" b="b"/>
              <a:pathLst>
                <a:path w="615950" h="1231264">
                  <a:moveTo>
                    <a:pt x="0" y="0"/>
                  </a:moveTo>
                  <a:lnTo>
                    <a:pt x="0" y="1231134"/>
                  </a:lnTo>
                  <a:lnTo>
                    <a:pt x="615564" y="6155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fb0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1476000" y="504000"/>
            <a:ext cx="1619280" cy="595800"/>
          </a:xfrm>
          <a:prstGeom prst="rect">
            <a:avLst/>
          </a:prstGeom>
          <a:noFill/>
          <a:ln w="0">
            <a:noFill/>
          </a:ln>
        </p:spPr>
        <p:txBody>
          <a:bodyPr lIns="0" rIns="0" tIns="11520" bIns="0" anchor="t">
            <a:noAutofit/>
          </a:bodyPr>
          <a:p>
            <a:pPr marL="12600" algn="r">
              <a:lnSpc>
                <a:spcPts val="1536"/>
              </a:lnSpc>
              <a:spcBef>
                <a:spcPts val="91"/>
              </a:spcBef>
              <a:buNone/>
            </a:pPr>
            <a:r>
              <a:rPr b="0" lang="es-ES" sz="1400" spc="46" strike="noStrike">
                <a:solidFill>
                  <a:srgbClr val="ffffff"/>
                </a:solidFill>
                <a:latin typeface="Cambria"/>
              </a:rPr>
              <a:t>Desafíos</a:t>
            </a:r>
            <a:r>
              <a:rPr b="0" lang="es-ES" sz="1400" spc="2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0" lang="es-ES" sz="1400" spc="46" strike="noStrike">
                <a:solidFill>
                  <a:srgbClr val="ffffff"/>
                </a:solidFill>
                <a:latin typeface="Cambria"/>
              </a:rPr>
              <a:t>na</a:t>
            </a:r>
            <a:r>
              <a:rPr b="0" lang="es-ES" sz="1400" spc="-1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0" lang="es-ES" sz="1400" spc="38" strike="noStrike">
                <a:solidFill>
                  <a:srgbClr val="ffffff"/>
                </a:solidFill>
                <a:latin typeface="Cambria"/>
              </a:rPr>
              <a:t>Administración</a:t>
            </a:r>
            <a:br>
              <a:rPr sz="1400"/>
            </a:br>
            <a:r>
              <a:rPr b="0" lang="es-ES" sz="1400" spc="32" strike="noStrike">
                <a:solidFill>
                  <a:srgbClr val="ffffff"/>
                </a:solidFill>
                <a:latin typeface="Cambria"/>
              </a:rPr>
              <a:t>do </a:t>
            </a:r>
            <a:r>
              <a:rPr b="0" lang="es-ES" sz="1400" spc="126" strike="noStrike">
                <a:solidFill>
                  <a:srgbClr val="ffffff"/>
                </a:solidFill>
                <a:latin typeface="Cambria"/>
              </a:rPr>
              <a:t>DNS</a:t>
            </a:r>
            <a:endParaRPr b="0" lang="es-ES" sz="1400" spc="-1" strike="noStrike">
              <a:latin typeface="Arial"/>
            </a:endParaRPr>
          </a:p>
        </p:txBody>
      </p:sp>
      <p:sp>
        <p:nvSpPr>
          <p:cNvPr id="278" name="object 11"/>
          <p:cNvSpPr/>
          <p:nvPr/>
        </p:nvSpPr>
        <p:spPr>
          <a:xfrm>
            <a:off x="1251720" y="1242360"/>
            <a:ext cx="1833480" cy="130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9800" indent="-7560" algn="just">
              <a:lnSpc>
                <a:spcPct val="101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0" lang="es-ES" sz="900" spc="18" strike="noStrike">
                <a:solidFill>
                  <a:srgbClr val="ffffff"/>
                </a:solidFill>
                <a:latin typeface="arial"/>
                <a:ea typeface="DejaVu Sans"/>
              </a:rPr>
              <a:t>A administración eficiente do DNS implica xestionar rexistros, actualizar a configuración, evitar erros e garantir</a:t>
            </a:r>
            <a:endParaRPr b="0" lang="es-ES" sz="900" spc="-1" strike="noStrike">
              <a:latin typeface="Arial"/>
            </a:endParaRPr>
          </a:p>
          <a:p>
            <a:pPr marL="19800" indent="-7560" algn="just">
              <a:lnSpc>
                <a:spcPct val="101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0" lang="es-ES" sz="900" spc="18" strike="noStrike">
                <a:solidFill>
                  <a:srgbClr val="ffffff"/>
                </a:solidFill>
                <a:latin typeface="arial"/>
                <a:ea typeface="DejaVu Sans"/>
              </a:rPr>
              <a:t>de dispoñibilidade.</a:t>
            </a:r>
            <a:endParaRPr b="0" lang="es-ES" sz="900" spc="-1" strike="noStrike">
              <a:latin typeface="Arial"/>
            </a:endParaRPr>
          </a:p>
          <a:p>
            <a:pPr marL="19800" indent="-7560" algn="just">
              <a:lnSpc>
                <a:spcPct val="101000"/>
              </a:lnSpc>
              <a:spcBef>
                <a:spcPts val="96"/>
              </a:spcBef>
              <a:buNone/>
              <a:tabLst>
                <a:tab algn="l" pos="0"/>
              </a:tabLst>
            </a:pPr>
            <a:endParaRPr b="0" lang="es-ES" sz="900" spc="-1" strike="noStrike">
              <a:latin typeface="Arial"/>
            </a:endParaRPr>
          </a:p>
          <a:p>
            <a:pPr marL="19800" indent="-7560" algn="just">
              <a:lnSpc>
                <a:spcPct val="101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0" lang="es-ES" sz="900" spc="18" strike="noStrike">
                <a:solidFill>
                  <a:srgbClr val="ffffff"/>
                </a:solidFill>
                <a:latin typeface="arial"/>
                <a:ea typeface="DejaVu Sans"/>
              </a:rPr>
              <a:t>A automatización e o seguimento son fundamentais para superalos</a:t>
            </a:r>
            <a:endParaRPr b="0" lang="es-ES" sz="900" spc="-1" strike="noStrike">
              <a:latin typeface="Arial"/>
            </a:endParaRPr>
          </a:p>
          <a:p>
            <a:pPr marL="19800" indent="-7560" algn="just">
              <a:lnSpc>
                <a:spcPct val="101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0" lang="es-ES" sz="900" spc="18" strike="noStrike">
                <a:solidFill>
                  <a:srgbClr val="ffffff"/>
                </a:solidFill>
                <a:latin typeface="arial"/>
                <a:ea typeface="DejaVu Sans"/>
              </a:rPr>
              <a:t>desafíos.</a:t>
            </a:r>
            <a:endParaRPr b="0" lang="es-ES" sz="900" spc="-1" strike="noStrike">
              <a:latin typeface="Arial"/>
            </a:endParaRPr>
          </a:p>
        </p:txBody>
      </p:sp>
      <p:sp>
        <p:nvSpPr>
          <p:cNvPr id="279" name="object 12"/>
          <p:cNvSpPr/>
          <p:nvPr/>
        </p:nvSpPr>
        <p:spPr>
          <a:xfrm>
            <a:off x="1794600" y="1166760"/>
            <a:ext cx="1292400" cy="28800"/>
          </a:xfrm>
          <a:custGeom>
            <a:avLst/>
            <a:gdLst/>
            <a:ahLst/>
            <a:rect l="l" t="t" r="r" b="b"/>
            <a:pathLst>
              <a:path w="1294130" h="30480">
                <a:moveTo>
                  <a:pt x="1293863" y="0"/>
                </a:moveTo>
                <a:lnTo>
                  <a:pt x="0" y="0"/>
                </a:lnTo>
                <a:lnTo>
                  <a:pt x="0" y="30454"/>
                </a:lnTo>
                <a:lnTo>
                  <a:pt x="1293863" y="30454"/>
                </a:lnTo>
                <a:lnTo>
                  <a:pt x="1293863" y="0"/>
                </a:lnTo>
                <a:close/>
              </a:path>
            </a:pathLst>
          </a:custGeom>
          <a:solidFill>
            <a:srgbClr val="6fb0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0" name="object 13" descr=""/>
          <p:cNvPicPr/>
          <p:nvPr/>
        </p:nvPicPr>
        <p:blipFill>
          <a:blip r:embed="rId1"/>
          <a:stretch/>
        </p:blipFill>
        <p:spPr>
          <a:xfrm>
            <a:off x="3547080" y="1061640"/>
            <a:ext cx="2034720" cy="2034720"/>
          </a:xfrm>
          <a:prstGeom prst="rect">
            <a:avLst/>
          </a:prstGeom>
          <a:ln w="0">
            <a:noFill/>
          </a:ln>
        </p:spPr>
      </p:pic>
    </p:spTree>
  </p:cSld>
  <p:transition spd="slow">
    <p:wheel spokes="1"/>
  </p:transition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object 2"/>
          <p:cNvSpPr/>
          <p:nvPr/>
        </p:nvSpPr>
        <p:spPr>
          <a:xfrm>
            <a:off x="1052640" y="0"/>
            <a:ext cx="1081440" cy="540000"/>
          </a:xfrm>
          <a:custGeom>
            <a:avLst/>
            <a:gdLst/>
            <a:ahLst/>
            <a:rect l="l" t="t" r="r" b="b"/>
            <a:pathLst>
              <a:path w="1083310" h="541655">
                <a:moveTo>
                  <a:pt x="1082975" y="0"/>
                </a:moveTo>
                <a:lnTo>
                  <a:pt x="0" y="0"/>
                </a:lnTo>
                <a:lnTo>
                  <a:pt x="541483" y="541483"/>
                </a:lnTo>
                <a:lnTo>
                  <a:pt x="1082975" y="0"/>
                </a:lnTo>
                <a:close/>
              </a:path>
            </a:pathLst>
          </a:custGeom>
          <a:solidFill>
            <a:srgbClr val="6fb0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82" name="object 3"/>
          <p:cNvGrpSpPr/>
          <p:nvPr/>
        </p:nvGrpSpPr>
        <p:grpSpPr>
          <a:xfrm>
            <a:off x="1440" y="1009080"/>
            <a:ext cx="569880" cy="1110240"/>
            <a:chOff x="1440" y="1009080"/>
            <a:chExt cx="569880" cy="1110240"/>
          </a:xfrm>
        </p:grpSpPr>
        <p:sp>
          <p:nvSpPr>
            <p:cNvPr id="283" name="object 4"/>
            <p:cNvSpPr/>
            <p:nvPr/>
          </p:nvSpPr>
          <p:spPr>
            <a:xfrm>
              <a:off x="1440" y="1181160"/>
              <a:ext cx="569880" cy="938160"/>
            </a:xfrm>
            <a:custGeom>
              <a:avLst/>
              <a:gdLst/>
              <a:ahLst/>
              <a:rect l="l" t="t" r="r" b="b"/>
              <a:pathLst>
                <a:path w="571500" h="939800">
                  <a:moveTo>
                    <a:pt x="187320" y="0"/>
                  </a:moveTo>
                  <a:lnTo>
                    <a:pt x="0" y="187320"/>
                  </a:lnTo>
                  <a:lnTo>
                    <a:pt x="0" y="923890"/>
                  </a:lnTo>
                  <a:lnTo>
                    <a:pt x="15442" y="939332"/>
                  </a:lnTo>
                  <a:lnTo>
                    <a:pt x="571048" y="383727"/>
                  </a:lnTo>
                  <a:lnTo>
                    <a:pt x="187320" y="0"/>
                  </a:lnTo>
                  <a:close/>
                </a:path>
              </a:pathLst>
            </a:custGeom>
            <a:solidFill>
              <a:srgbClr val="484c6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4" name="object 5"/>
            <p:cNvSpPr/>
            <p:nvPr/>
          </p:nvSpPr>
          <p:spPr>
            <a:xfrm>
              <a:off x="1440" y="1009080"/>
              <a:ext cx="216000" cy="418680"/>
            </a:xfrm>
            <a:custGeom>
              <a:avLst/>
              <a:gdLst/>
              <a:ahLst/>
              <a:rect l="l" t="t" r="r" b="b"/>
              <a:pathLst>
                <a:path w="217804" h="420369">
                  <a:moveTo>
                    <a:pt x="15439" y="0"/>
                  </a:moveTo>
                  <a:lnTo>
                    <a:pt x="0" y="15439"/>
                  </a:lnTo>
                  <a:lnTo>
                    <a:pt x="0" y="419948"/>
                  </a:lnTo>
                  <a:lnTo>
                    <a:pt x="217693" y="202249"/>
                  </a:lnTo>
                  <a:lnTo>
                    <a:pt x="15439" y="0"/>
                  </a:lnTo>
                  <a:close/>
                </a:path>
              </a:pathLst>
            </a:custGeom>
            <a:solidFill>
              <a:srgbClr val="6fb0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85" name="object 6"/>
          <p:cNvGrpSpPr/>
          <p:nvPr/>
        </p:nvGrpSpPr>
        <p:grpSpPr>
          <a:xfrm>
            <a:off x="0" y="0"/>
            <a:ext cx="2721960" cy="3286800"/>
            <a:chOff x="0" y="0"/>
            <a:chExt cx="2721960" cy="3286800"/>
          </a:xfrm>
        </p:grpSpPr>
        <p:sp>
          <p:nvSpPr>
            <p:cNvPr id="286" name="object 7"/>
            <p:cNvSpPr/>
            <p:nvPr/>
          </p:nvSpPr>
          <p:spPr>
            <a:xfrm>
              <a:off x="662400" y="548280"/>
              <a:ext cx="2059560" cy="2059560"/>
            </a:xfrm>
            <a:custGeom>
              <a:avLst/>
              <a:gdLst/>
              <a:ahLst/>
              <a:rect l="l" t="t" r="r" b="b"/>
              <a:pathLst>
                <a:path w="2061210" h="2061210">
                  <a:moveTo>
                    <a:pt x="1030519" y="0"/>
                  </a:moveTo>
                  <a:lnTo>
                    <a:pt x="0" y="1030925"/>
                  </a:lnTo>
                  <a:lnTo>
                    <a:pt x="1030519" y="2061054"/>
                  </a:lnTo>
                  <a:lnTo>
                    <a:pt x="2061054" y="1030925"/>
                  </a:lnTo>
                  <a:lnTo>
                    <a:pt x="1030519" y="0"/>
                  </a:lnTo>
                  <a:close/>
                </a:path>
              </a:pathLst>
            </a:custGeom>
            <a:solidFill>
              <a:srgbClr val="484c6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7" name="object 8"/>
            <p:cNvSpPr/>
            <p:nvPr/>
          </p:nvSpPr>
          <p:spPr>
            <a:xfrm>
              <a:off x="1752120" y="1761840"/>
              <a:ext cx="954360" cy="954360"/>
            </a:xfrm>
            <a:custGeom>
              <a:avLst/>
              <a:gdLst/>
              <a:ahLst/>
              <a:rect l="l" t="t" r="r" b="b"/>
              <a:pathLst>
                <a:path w="956310" h="956310">
                  <a:moveTo>
                    <a:pt x="894493" y="0"/>
                  </a:moveTo>
                  <a:lnTo>
                    <a:pt x="0" y="893694"/>
                  </a:lnTo>
                  <a:lnTo>
                    <a:pt x="62234" y="955941"/>
                  </a:lnTo>
                  <a:lnTo>
                    <a:pt x="955941" y="61447"/>
                  </a:lnTo>
                  <a:lnTo>
                    <a:pt x="894493" y="0"/>
                  </a:lnTo>
                  <a:close/>
                </a:path>
              </a:pathLst>
            </a:custGeom>
            <a:solidFill>
              <a:srgbClr val="6fb0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88" name="object 9" descr=""/>
            <p:cNvPicPr/>
            <p:nvPr/>
          </p:nvPicPr>
          <p:blipFill>
            <a:blip r:embed="rId1"/>
            <a:stretch/>
          </p:blipFill>
          <p:spPr>
            <a:xfrm>
              <a:off x="0" y="1672200"/>
              <a:ext cx="1700280" cy="1614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9" name="object 10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519200" cy="14734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3022200" y="334440"/>
            <a:ext cx="2049120" cy="596160"/>
          </a:xfrm>
          <a:prstGeom prst="rect">
            <a:avLst/>
          </a:prstGeom>
          <a:noFill/>
          <a:ln w="0">
            <a:noFill/>
          </a:ln>
        </p:spPr>
        <p:txBody>
          <a:bodyPr lIns="0" rIns="0" tIns="47520" bIns="0" anchor="t">
            <a:noAutofit/>
          </a:bodyPr>
          <a:p>
            <a:pPr marL="12600">
              <a:lnSpc>
                <a:spcPts val="1389"/>
              </a:lnSpc>
              <a:spcBef>
                <a:spcPts val="374"/>
              </a:spcBef>
              <a:buNone/>
            </a:pPr>
            <a:r>
              <a:rPr b="0" lang="es-ES" sz="1400" spc="26" strike="noStrike">
                <a:solidFill>
                  <a:srgbClr val="ffffff"/>
                </a:solidFill>
                <a:latin typeface="Cambria"/>
              </a:rPr>
              <a:t>Tendencias</a:t>
            </a:r>
            <a:r>
              <a:rPr b="0" lang="es-ES" sz="1400" spc="12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0" lang="es-ES" sz="1400" spc="21" strike="noStrike">
                <a:solidFill>
                  <a:srgbClr val="ffffff"/>
                </a:solidFill>
                <a:latin typeface="Cambria"/>
              </a:rPr>
              <a:t>Futuras</a:t>
            </a:r>
            <a:r>
              <a:rPr b="0" lang="es-ES" sz="1400" spc="12" strike="noStrike">
                <a:solidFill>
                  <a:srgbClr val="ffffff"/>
                </a:solidFill>
                <a:latin typeface="Cambria"/>
              </a:rPr>
              <a:t> no</a:t>
            </a:r>
            <a:r>
              <a:rPr b="0" lang="es-ES" sz="1400" spc="1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0" lang="es-ES" sz="1400" spc="126" strike="noStrike">
                <a:solidFill>
                  <a:srgbClr val="ffffff"/>
                </a:solidFill>
                <a:latin typeface="Cambria"/>
              </a:rPr>
              <a:t>DNS</a:t>
            </a:r>
            <a:endParaRPr b="0" lang="es-ES" sz="1400" spc="-1" strike="noStrike">
              <a:latin typeface="Arial"/>
            </a:endParaRPr>
          </a:p>
        </p:txBody>
      </p:sp>
      <p:sp>
        <p:nvSpPr>
          <p:cNvPr id="291" name="object 17"/>
          <p:cNvSpPr/>
          <p:nvPr/>
        </p:nvSpPr>
        <p:spPr>
          <a:xfrm>
            <a:off x="3025800" y="939600"/>
            <a:ext cx="2207520" cy="204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1000"/>
              </a:lnSpc>
              <a:spcBef>
                <a:spcPts val="96"/>
              </a:spcBef>
              <a:buNone/>
            </a:pPr>
            <a:r>
              <a:rPr b="0" lang="es-ES" sz="850" spc="-1" strike="noStrike">
                <a:solidFill>
                  <a:srgbClr val="ffffff"/>
                </a:solidFill>
                <a:latin typeface="arial"/>
                <a:ea typeface="DejaVu Sans"/>
              </a:rPr>
              <a:t>A evolución do DNS inclúe a adopción de IPv6, a mellora da seguridade con DNS sobre TLS, a implementación de DNS sobre QUIC e a xestión de nomes de dominio multilingüe.</a:t>
            </a:r>
            <a:endParaRPr b="0" lang="es-ES" sz="850" spc="-1" strike="noStrike">
              <a:latin typeface="Arial"/>
            </a:endParaRPr>
          </a:p>
          <a:p>
            <a:pPr marL="12600">
              <a:lnSpc>
                <a:spcPct val="101000"/>
              </a:lnSpc>
              <a:spcBef>
                <a:spcPts val="96"/>
              </a:spcBef>
              <a:buNone/>
            </a:pPr>
            <a:endParaRPr b="0" lang="es-ES" sz="850" spc="-1" strike="noStrike">
              <a:latin typeface="Arial"/>
            </a:endParaRPr>
          </a:p>
          <a:p>
            <a:pPr marL="12600">
              <a:lnSpc>
                <a:spcPct val="101000"/>
              </a:lnSpc>
              <a:spcBef>
                <a:spcPts val="96"/>
              </a:spcBef>
              <a:buNone/>
            </a:pPr>
            <a:r>
              <a:rPr b="0" lang="es-ES" sz="850" spc="-1" strike="noStrike">
                <a:solidFill>
                  <a:srgbClr val="ffffff"/>
                </a:solidFill>
                <a:latin typeface="arial"/>
                <a:ea typeface="DejaVu Sans"/>
              </a:rPr>
              <a:t>Estas tendencias transformarán a infraestrutura de internet.</a:t>
            </a:r>
            <a:endParaRPr b="0" lang="es-ES" sz="850" spc="-1" strike="noStrike">
              <a:latin typeface="Arial"/>
            </a:endParaRPr>
          </a:p>
          <a:p>
            <a:pPr marL="12600">
              <a:lnSpc>
                <a:spcPct val="101000"/>
              </a:lnSpc>
              <a:spcBef>
                <a:spcPts val="96"/>
              </a:spcBef>
              <a:buNone/>
            </a:pPr>
            <a:endParaRPr b="0" lang="es-ES" sz="850" spc="-1" strike="noStrike">
              <a:latin typeface="Arial"/>
            </a:endParaRPr>
          </a:p>
          <a:p>
            <a:pPr marL="12600">
              <a:lnSpc>
                <a:spcPct val="101000"/>
              </a:lnSpc>
              <a:spcBef>
                <a:spcPts val="96"/>
              </a:spcBef>
              <a:buNone/>
            </a:pPr>
            <a:r>
              <a:rPr b="0" lang="es-ES" sz="850" spc="-1" strike="noStrike">
                <a:solidFill>
                  <a:srgbClr val="ffffff"/>
                </a:solidFill>
                <a:latin typeface="arial"/>
                <a:ea typeface="DejaVu Sans"/>
              </a:rPr>
              <a:t>*DNS sobre TLS é un protocolo que cifra as consultas DNS para mellorar a seguridade e privacidade en liña.</a:t>
            </a:r>
            <a:endParaRPr b="0" lang="es-ES" sz="850" spc="-1" strike="noStrike">
              <a:latin typeface="Arial"/>
            </a:endParaRPr>
          </a:p>
          <a:p>
            <a:pPr marL="12600">
              <a:lnSpc>
                <a:spcPct val="101000"/>
              </a:lnSpc>
              <a:spcBef>
                <a:spcPts val="96"/>
              </a:spcBef>
              <a:buNone/>
            </a:pPr>
            <a:endParaRPr b="0" lang="es-ES" sz="850" spc="-1" strike="noStrike">
              <a:latin typeface="Arial"/>
            </a:endParaRPr>
          </a:p>
          <a:p>
            <a:pPr marL="12600">
              <a:lnSpc>
                <a:spcPct val="101000"/>
              </a:lnSpc>
              <a:spcBef>
                <a:spcPts val="96"/>
              </a:spcBef>
              <a:buNone/>
            </a:pPr>
            <a:r>
              <a:rPr b="0" lang="es-ES" sz="850" spc="-1" strike="noStrike">
                <a:solidFill>
                  <a:srgbClr val="ffffff"/>
                </a:solidFill>
                <a:latin typeface="arial"/>
                <a:ea typeface="DejaVu Sans"/>
              </a:rPr>
              <a:t>*DNS sobre QUIC é un protocolo que se usa para cifrar e transmitir consultas DNS, ofrecendo maior velocidade e seguridade</a:t>
            </a:r>
            <a:endParaRPr b="0" lang="es-ES" sz="850" spc="-1" strike="noStrike">
              <a:latin typeface="Arial"/>
            </a:endParaRPr>
          </a:p>
        </p:txBody>
      </p:sp>
      <p:sp>
        <p:nvSpPr>
          <p:cNvPr id="292" name="object 18"/>
          <p:cNvSpPr/>
          <p:nvPr/>
        </p:nvSpPr>
        <p:spPr>
          <a:xfrm>
            <a:off x="3021120" y="821880"/>
            <a:ext cx="1139760" cy="28800"/>
          </a:xfrm>
          <a:custGeom>
            <a:avLst/>
            <a:gdLst/>
            <a:ahLst/>
            <a:rect l="l" t="t" r="r" b="b"/>
            <a:pathLst>
              <a:path w="1141729" h="30480">
                <a:moveTo>
                  <a:pt x="1141653" y="0"/>
                </a:moveTo>
                <a:lnTo>
                  <a:pt x="0" y="0"/>
                </a:lnTo>
                <a:lnTo>
                  <a:pt x="0" y="30429"/>
                </a:lnTo>
                <a:lnTo>
                  <a:pt x="1141653" y="30429"/>
                </a:lnTo>
                <a:lnTo>
                  <a:pt x="1141653" y="0"/>
                </a:lnTo>
                <a:close/>
              </a:path>
            </a:pathLst>
          </a:custGeom>
          <a:solidFill>
            <a:srgbClr val="6fb0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wheel spokes="1"/>
  </p:transition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object 2"/>
          <p:cNvSpPr/>
          <p:nvPr/>
        </p:nvSpPr>
        <p:spPr>
          <a:xfrm>
            <a:off x="1052640" y="0"/>
            <a:ext cx="1081440" cy="540000"/>
          </a:xfrm>
          <a:custGeom>
            <a:avLst/>
            <a:gdLst/>
            <a:ahLst/>
            <a:rect l="l" t="t" r="r" b="b"/>
            <a:pathLst>
              <a:path w="1083310" h="541655">
                <a:moveTo>
                  <a:pt x="1082975" y="0"/>
                </a:moveTo>
                <a:lnTo>
                  <a:pt x="0" y="0"/>
                </a:lnTo>
                <a:lnTo>
                  <a:pt x="541483" y="541483"/>
                </a:lnTo>
                <a:lnTo>
                  <a:pt x="1082975" y="0"/>
                </a:lnTo>
                <a:close/>
              </a:path>
            </a:pathLst>
          </a:custGeom>
          <a:solidFill>
            <a:srgbClr val="6fb0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94" name="object 3"/>
          <p:cNvGrpSpPr/>
          <p:nvPr/>
        </p:nvGrpSpPr>
        <p:grpSpPr>
          <a:xfrm>
            <a:off x="1440" y="1009080"/>
            <a:ext cx="569880" cy="1110240"/>
            <a:chOff x="1440" y="1009080"/>
            <a:chExt cx="569880" cy="1110240"/>
          </a:xfrm>
        </p:grpSpPr>
        <p:sp>
          <p:nvSpPr>
            <p:cNvPr id="295" name="object 4"/>
            <p:cNvSpPr/>
            <p:nvPr/>
          </p:nvSpPr>
          <p:spPr>
            <a:xfrm>
              <a:off x="1440" y="1181160"/>
              <a:ext cx="569880" cy="938160"/>
            </a:xfrm>
            <a:custGeom>
              <a:avLst/>
              <a:gdLst/>
              <a:ahLst/>
              <a:rect l="l" t="t" r="r" b="b"/>
              <a:pathLst>
                <a:path w="571500" h="939800">
                  <a:moveTo>
                    <a:pt x="187320" y="0"/>
                  </a:moveTo>
                  <a:lnTo>
                    <a:pt x="0" y="187320"/>
                  </a:lnTo>
                  <a:lnTo>
                    <a:pt x="0" y="923890"/>
                  </a:lnTo>
                  <a:lnTo>
                    <a:pt x="15442" y="939332"/>
                  </a:lnTo>
                  <a:lnTo>
                    <a:pt x="571048" y="383727"/>
                  </a:lnTo>
                  <a:lnTo>
                    <a:pt x="187320" y="0"/>
                  </a:lnTo>
                  <a:close/>
                </a:path>
              </a:pathLst>
            </a:custGeom>
            <a:solidFill>
              <a:srgbClr val="484c6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" name="object 5"/>
            <p:cNvSpPr/>
            <p:nvPr/>
          </p:nvSpPr>
          <p:spPr>
            <a:xfrm>
              <a:off x="1440" y="1009080"/>
              <a:ext cx="216000" cy="418680"/>
            </a:xfrm>
            <a:custGeom>
              <a:avLst/>
              <a:gdLst/>
              <a:ahLst/>
              <a:rect l="l" t="t" r="r" b="b"/>
              <a:pathLst>
                <a:path w="217804" h="420369">
                  <a:moveTo>
                    <a:pt x="15439" y="0"/>
                  </a:moveTo>
                  <a:lnTo>
                    <a:pt x="0" y="15439"/>
                  </a:lnTo>
                  <a:lnTo>
                    <a:pt x="0" y="419948"/>
                  </a:lnTo>
                  <a:lnTo>
                    <a:pt x="217693" y="202249"/>
                  </a:lnTo>
                  <a:lnTo>
                    <a:pt x="15439" y="0"/>
                  </a:lnTo>
                  <a:close/>
                </a:path>
              </a:pathLst>
            </a:custGeom>
            <a:solidFill>
              <a:srgbClr val="6fb0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97" name="object 6"/>
          <p:cNvGrpSpPr/>
          <p:nvPr/>
        </p:nvGrpSpPr>
        <p:grpSpPr>
          <a:xfrm>
            <a:off x="0" y="0"/>
            <a:ext cx="2721960" cy="3286800"/>
            <a:chOff x="0" y="0"/>
            <a:chExt cx="2721960" cy="3286800"/>
          </a:xfrm>
        </p:grpSpPr>
        <p:sp>
          <p:nvSpPr>
            <p:cNvPr id="298" name="object 7"/>
            <p:cNvSpPr/>
            <p:nvPr/>
          </p:nvSpPr>
          <p:spPr>
            <a:xfrm>
              <a:off x="662400" y="548280"/>
              <a:ext cx="2059560" cy="2059560"/>
            </a:xfrm>
            <a:custGeom>
              <a:avLst/>
              <a:gdLst/>
              <a:ahLst/>
              <a:rect l="l" t="t" r="r" b="b"/>
              <a:pathLst>
                <a:path w="2061210" h="2061210">
                  <a:moveTo>
                    <a:pt x="1030519" y="0"/>
                  </a:moveTo>
                  <a:lnTo>
                    <a:pt x="0" y="1030925"/>
                  </a:lnTo>
                  <a:lnTo>
                    <a:pt x="1030519" y="2061054"/>
                  </a:lnTo>
                  <a:lnTo>
                    <a:pt x="2061054" y="1030925"/>
                  </a:lnTo>
                  <a:lnTo>
                    <a:pt x="1030519" y="0"/>
                  </a:lnTo>
                  <a:close/>
                </a:path>
              </a:pathLst>
            </a:custGeom>
            <a:solidFill>
              <a:srgbClr val="484c6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9" name="object 8"/>
            <p:cNvSpPr/>
            <p:nvPr/>
          </p:nvSpPr>
          <p:spPr>
            <a:xfrm>
              <a:off x="1752120" y="1761840"/>
              <a:ext cx="954360" cy="954360"/>
            </a:xfrm>
            <a:custGeom>
              <a:avLst/>
              <a:gdLst/>
              <a:ahLst/>
              <a:rect l="l" t="t" r="r" b="b"/>
              <a:pathLst>
                <a:path w="956310" h="956310">
                  <a:moveTo>
                    <a:pt x="894493" y="0"/>
                  </a:moveTo>
                  <a:lnTo>
                    <a:pt x="0" y="893694"/>
                  </a:lnTo>
                  <a:lnTo>
                    <a:pt x="62234" y="955941"/>
                  </a:lnTo>
                  <a:lnTo>
                    <a:pt x="955941" y="61447"/>
                  </a:lnTo>
                  <a:lnTo>
                    <a:pt x="894493" y="0"/>
                  </a:lnTo>
                  <a:close/>
                </a:path>
              </a:pathLst>
            </a:custGeom>
            <a:solidFill>
              <a:srgbClr val="6fb0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00" name="object 9" descr=""/>
            <p:cNvPicPr/>
            <p:nvPr/>
          </p:nvPicPr>
          <p:blipFill>
            <a:blip r:embed="rId1"/>
            <a:stretch/>
          </p:blipFill>
          <p:spPr>
            <a:xfrm>
              <a:off x="0" y="1672200"/>
              <a:ext cx="1700280" cy="1614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01" name="object 10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519200" cy="14734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3022200" y="514440"/>
            <a:ext cx="2065680" cy="596160"/>
          </a:xfrm>
          <a:prstGeom prst="rect">
            <a:avLst/>
          </a:prstGeom>
          <a:noFill/>
          <a:ln w="0">
            <a:noFill/>
          </a:ln>
        </p:spPr>
        <p:txBody>
          <a:bodyPr lIns="0" rIns="0" tIns="47520" bIns="0" anchor="t">
            <a:noAutofit/>
          </a:bodyPr>
          <a:p>
            <a:pPr marL="12600">
              <a:lnSpc>
                <a:spcPts val="1389"/>
              </a:lnSpc>
              <a:spcBef>
                <a:spcPts val="374"/>
              </a:spcBef>
              <a:buNone/>
            </a:pPr>
            <a:r>
              <a:rPr b="0" lang="es-ES" sz="1400" spc="-1" strike="noStrike">
                <a:solidFill>
                  <a:srgbClr val="ffffff"/>
                </a:solidFill>
                <a:latin typeface="Cambria"/>
              </a:rPr>
              <a:t>Delegación DNS</a:t>
            </a:r>
            <a:endParaRPr b="0" lang="es-ES" sz="1400" spc="-1" strike="noStrike">
              <a:latin typeface="Arial"/>
            </a:endParaRPr>
          </a:p>
        </p:txBody>
      </p:sp>
      <p:sp>
        <p:nvSpPr>
          <p:cNvPr id="303" name="object 15"/>
          <p:cNvSpPr/>
          <p:nvPr/>
        </p:nvSpPr>
        <p:spPr>
          <a:xfrm>
            <a:off x="3022200" y="931320"/>
            <a:ext cx="2197080" cy="214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indent="-720" algn="just">
              <a:lnSpc>
                <a:spcPct val="101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0" lang="es-ES" sz="900" spc="-1" strike="noStrike">
                <a:solidFill>
                  <a:srgbClr val="ffffff"/>
                </a:solidFill>
                <a:latin typeface="arial"/>
                <a:ea typeface="DejaVu Sans"/>
              </a:rPr>
              <a:t>A administración descentralizada e distribuída do DNS baséase na delegación.</a:t>
            </a:r>
            <a:endParaRPr b="0" lang="es-ES" sz="900" spc="-1" strike="noStrike">
              <a:latin typeface="Arial"/>
            </a:endParaRPr>
          </a:p>
          <a:p>
            <a:pPr marL="12600" indent="-720" algn="just">
              <a:lnSpc>
                <a:spcPct val="101000"/>
              </a:lnSpc>
              <a:spcBef>
                <a:spcPts val="99"/>
              </a:spcBef>
              <a:buNone/>
              <a:tabLst>
                <a:tab algn="l" pos="0"/>
              </a:tabLst>
            </a:pPr>
            <a:endParaRPr b="0" lang="es-ES" sz="900" spc="-1" strike="noStrike">
              <a:latin typeface="Arial"/>
            </a:endParaRPr>
          </a:p>
          <a:p>
            <a:pPr marL="12600" indent="-720" algn="just">
              <a:lnSpc>
                <a:spcPct val="101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0" lang="es-ES" sz="900" spc="-1" strike="noStrike">
                <a:solidFill>
                  <a:srgbClr val="ffffff"/>
                </a:solidFill>
                <a:latin typeface="arial"/>
                <a:ea typeface="DejaVu Sans"/>
              </a:rPr>
              <a:t>A delegación consiste en que a organización que administra un dominio pode ceder a administración de un, varios ou todos os seus subdominios a outras organizacións.</a:t>
            </a:r>
            <a:endParaRPr b="0" lang="es-ES" sz="900" spc="-1" strike="noStrike">
              <a:latin typeface="Arial"/>
            </a:endParaRPr>
          </a:p>
          <a:p>
            <a:pPr marL="12600" indent="-720" algn="just">
              <a:lnSpc>
                <a:spcPct val="101000"/>
              </a:lnSpc>
              <a:spcBef>
                <a:spcPts val="99"/>
              </a:spcBef>
              <a:buNone/>
              <a:tabLst>
                <a:tab algn="l" pos="0"/>
              </a:tabLst>
            </a:pPr>
            <a:endParaRPr b="0" lang="es-ES" sz="900" spc="-1" strike="noStrike">
              <a:latin typeface="Arial"/>
            </a:endParaRPr>
          </a:p>
          <a:p>
            <a:pPr marL="12600" indent="-720" algn="just">
              <a:lnSpc>
                <a:spcPct val="101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0" lang="es-ES" sz="900" spc="-1" strike="noStrike">
                <a:solidFill>
                  <a:srgbClr val="ffffff"/>
                </a:solidFill>
                <a:latin typeface="arial"/>
                <a:ea typeface="DejaVu Sans"/>
              </a:rPr>
              <a:t>A ICANN delega a xestión dos TLDs en outras organizacións.</a:t>
            </a:r>
            <a:endParaRPr b="0" lang="es-ES" sz="900" spc="-1" strike="noStrike">
              <a:latin typeface="Arial"/>
            </a:endParaRPr>
          </a:p>
          <a:p>
            <a:pPr marL="12600" indent="-720" algn="just">
              <a:lnSpc>
                <a:spcPct val="101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0" lang="es-ES" sz="900" spc="-1" strike="noStrike">
                <a:solidFill>
                  <a:srgbClr val="ffffff"/>
                </a:solidFill>
                <a:latin typeface="arial"/>
                <a:ea typeface="DejaVu Sans"/>
              </a:rPr>
              <a:t>- Por exemplo, Red.es delega a administración do dominio “udc.es” na Universidade de A Coruña.</a:t>
            </a:r>
            <a:endParaRPr b="0" lang="es-ES" sz="900" spc="-1" strike="noStrike">
              <a:latin typeface="Arial"/>
            </a:endParaRPr>
          </a:p>
        </p:txBody>
      </p:sp>
      <p:sp>
        <p:nvSpPr>
          <p:cNvPr id="304" name="object 16"/>
          <p:cNvSpPr/>
          <p:nvPr/>
        </p:nvSpPr>
        <p:spPr>
          <a:xfrm>
            <a:off x="3021120" y="821880"/>
            <a:ext cx="1139760" cy="28800"/>
          </a:xfrm>
          <a:custGeom>
            <a:avLst/>
            <a:gdLst/>
            <a:ahLst/>
            <a:rect l="l" t="t" r="r" b="b"/>
            <a:pathLst>
              <a:path w="1141729" h="30480">
                <a:moveTo>
                  <a:pt x="1141653" y="0"/>
                </a:moveTo>
                <a:lnTo>
                  <a:pt x="0" y="0"/>
                </a:lnTo>
                <a:lnTo>
                  <a:pt x="0" y="30429"/>
                </a:lnTo>
                <a:lnTo>
                  <a:pt x="1141653" y="30429"/>
                </a:lnTo>
                <a:lnTo>
                  <a:pt x="1141653" y="0"/>
                </a:lnTo>
                <a:close/>
              </a:path>
            </a:pathLst>
          </a:custGeom>
          <a:solidFill>
            <a:srgbClr val="6fb0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wheel spokes="1"/>
  </p:transition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object 41"/>
          <p:cNvSpPr/>
          <p:nvPr/>
        </p:nvSpPr>
        <p:spPr>
          <a:xfrm>
            <a:off x="1440" y="0"/>
            <a:ext cx="818640" cy="851760"/>
          </a:xfrm>
          <a:custGeom>
            <a:avLst/>
            <a:gdLst/>
            <a:ahLst/>
            <a:rect l="l" t="t" r="r" b="b"/>
            <a:pathLst>
              <a:path w="820419" h="853440">
                <a:moveTo>
                  <a:pt x="522571" y="0"/>
                </a:moveTo>
                <a:lnTo>
                  <a:pt x="6352" y="0"/>
                </a:lnTo>
                <a:lnTo>
                  <a:pt x="0" y="6352"/>
                </a:lnTo>
                <a:lnTo>
                  <a:pt x="0" y="588633"/>
                </a:lnTo>
                <a:lnTo>
                  <a:pt x="264461" y="853095"/>
                </a:lnTo>
                <a:lnTo>
                  <a:pt x="820067" y="297490"/>
                </a:lnTo>
                <a:lnTo>
                  <a:pt x="522571" y="0"/>
                </a:lnTo>
                <a:close/>
              </a:path>
            </a:pathLst>
          </a:custGeom>
          <a:solidFill>
            <a:srgbClr val="484c6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06" name="object 42"/>
          <p:cNvGrpSpPr/>
          <p:nvPr/>
        </p:nvGrpSpPr>
        <p:grpSpPr>
          <a:xfrm>
            <a:off x="1440" y="0"/>
            <a:ext cx="2410560" cy="3286800"/>
            <a:chOff x="1440" y="0"/>
            <a:chExt cx="2410560" cy="3286800"/>
          </a:xfrm>
        </p:grpSpPr>
        <p:sp>
          <p:nvSpPr>
            <p:cNvPr id="307" name="object 43"/>
            <p:cNvSpPr/>
            <p:nvPr/>
          </p:nvSpPr>
          <p:spPr>
            <a:xfrm>
              <a:off x="317520" y="2034360"/>
              <a:ext cx="2059560" cy="1252440"/>
            </a:xfrm>
            <a:custGeom>
              <a:avLst/>
              <a:gdLst/>
              <a:ahLst/>
              <a:rect l="l" t="t" r="r" b="b"/>
              <a:pathLst>
                <a:path w="2061210" h="1254125">
                  <a:moveTo>
                    <a:pt x="1030922" y="0"/>
                  </a:moveTo>
                  <a:lnTo>
                    <a:pt x="0" y="1030520"/>
                  </a:lnTo>
                  <a:lnTo>
                    <a:pt x="223138" y="1253572"/>
                  </a:lnTo>
                  <a:lnTo>
                    <a:pt x="1838088" y="1253572"/>
                  </a:lnTo>
                  <a:lnTo>
                    <a:pt x="2061054" y="1030520"/>
                  </a:lnTo>
                  <a:lnTo>
                    <a:pt x="1030922" y="0"/>
                  </a:lnTo>
                  <a:close/>
                </a:path>
              </a:pathLst>
            </a:custGeom>
            <a:solidFill>
              <a:srgbClr val="484c6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8" name="object 44"/>
            <p:cNvSpPr/>
            <p:nvPr/>
          </p:nvSpPr>
          <p:spPr>
            <a:xfrm>
              <a:off x="1440" y="957240"/>
              <a:ext cx="1293120" cy="2059560"/>
            </a:xfrm>
            <a:custGeom>
              <a:avLst/>
              <a:gdLst/>
              <a:ahLst/>
              <a:rect l="l" t="t" r="r" b="b"/>
              <a:pathLst>
                <a:path w="1294765" h="2061210">
                  <a:moveTo>
                    <a:pt x="263949" y="0"/>
                  </a:moveTo>
                  <a:lnTo>
                    <a:pt x="0" y="264053"/>
                  </a:lnTo>
                  <a:lnTo>
                    <a:pt x="0" y="1797205"/>
                  </a:lnTo>
                  <a:lnTo>
                    <a:pt x="263949" y="2061054"/>
                  </a:lnTo>
                  <a:lnTo>
                    <a:pt x="1294482" y="1030925"/>
                  </a:lnTo>
                  <a:lnTo>
                    <a:pt x="263949" y="0"/>
                  </a:lnTo>
                  <a:close/>
                </a:path>
              </a:pathLst>
            </a:custGeom>
            <a:solidFill>
              <a:srgbClr val="6fb0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09" name="object 45" descr=""/>
            <p:cNvPicPr/>
            <p:nvPr/>
          </p:nvPicPr>
          <p:blipFill>
            <a:blip r:embed="rId1"/>
            <a:stretch/>
          </p:blipFill>
          <p:spPr>
            <a:xfrm>
              <a:off x="377280" y="0"/>
              <a:ext cx="2034720" cy="19317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2746440" y="572760"/>
            <a:ext cx="2472840" cy="398520"/>
          </a:xfrm>
          <a:prstGeom prst="rect">
            <a:avLst/>
          </a:prstGeom>
          <a:noFill/>
          <a:ln w="0">
            <a:noFill/>
          </a:ln>
        </p:spPr>
        <p:txBody>
          <a:bodyPr lIns="0" rIns="0" tIns="17280" bIns="0" anchor="t">
            <a:noAutofit/>
          </a:bodyPr>
          <a:p>
            <a:pPr marL="12600">
              <a:lnSpc>
                <a:spcPct val="100000"/>
              </a:lnSpc>
              <a:spcBef>
                <a:spcPts val="136"/>
              </a:spcBef>
              <a:buNone/>
            </a:pPr>
            <a:r>
              <a:rPr b="0" lang="es-ES" sz="1800" spc="-1" strike="noStrike">
                <a:solidFill>
                  <a:srgbClr val="ffffff"/>
                </a:solidFill>
                <a:latin typeface="Cambria"/>
              </a:rPr>
              <a:t>Rexistro de dominios</a:t>
            </a:r>
            <a:endParaRPr b="0" lang="es-ES" sz="1800" spc="-1" strike="noStrike">
              <a:latin typeface="Arial"/>
            </a:endParaRPr>
          </a:p>
        </p:txBody>
      </p:sp>
      <p:sp>
        <p:nvSpPr>
          <p:cNvPr id="311" name="object 46"/>
          <p:cNvSpPr/>
          <p:nvPr/>
        </p:nvSpPr>
        <p:spPr>
          <a:xfrm>
            <a:off x="2748240" y="1069560"/>
            <a:ext cx="2222640" cy="201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just">
              <a:lnSpc>
                <a:spcPct val="101000"/>
              </a:lnSpc>
              <a:spcBef>
                <a:spcPts val="99"/>
              </a:spcBef>
              <a:buNone/>
            </a:pPr>
            <a:r>
              <a:rPr b="0" lang="es-ES" sz="900" spc="-1" strike="noStrike">
                <a:solidFill>
                  <a:srgbClr val="ffffff"/>
                </a:solidFill>
                <a:latin typeface="arial"/>
                <a:ea typeface="DejaVu Sans"/>
              </a:rPr>
              <a:t>Rexistrar un dominio consiste en “reservar” un nome de dominio durante un tempo, normalmente un ou varios anos, por un importe determinado.</a:t>
            </a:r>
            <a:endParaRPr b="0" lang="es-ES" sz="900" spc="-1" strike="noStrike">
              <a:latin typeface="Arial"/>
            </a:endParaRPr>
          </a:p>
          <a:p>
            <a:pPr marL="12600" algn="just">
              <a:lnSpc>
                <a:spcPct val="101000"/>
              </a:lnSpc>
              <a:spcBef>
                <a:spcPts val="99"/>
              </a:spcBef>
              <a:buNone/>
            </a:pPr>
            <a:r>
              <a:rPr b="0" lang="es-ES" sz="900" spc="-1" strike="noStrike">
                <a:solidFill>
                  <a:srgbClr val="ffffff"/>
                </a:solidFill>
                <a:latin typeface="arial"/>
                <a:ea typeface="DejaVu Sans"/>
              </a:rPr>
              <a:t>Serve para asociar un nome cunha dirección IP.</a:t>
            </a:r>
            <a:endParaRPr b="0" lang="es-ES" sz="900" spc="-1" strike="noStrike">
              <a:latin typeface="Arial"/>
            </a:endParaRPr>
          </a:p>
          <a:p>
            <a:pPr marL="12600" algn="just">
              <a:lnSpc>
                <a:spcPct val="101000"/>
              </a:lnSpc>
              <a:spcBef>
                <a:spcPts val="99"/>
              </a:spcBef>
              <a:buNone/>
            </a:pPr>
            <a:endParaRPr b="0" lang="es-ES" sz="900" spc="-1" strike="noStrike">
              <a:latin typeface="Arial"/>
            </a:endParaRPr>
          </a:p>
          <a:p>
            <a:pPr marL="12600" algn="just">
              <a:lnSpc>
                <a:spcPct val="101000"/>
              </a:lnSpc>
              <a:spcBef>
                <a:spcPts val="99"/>
              </a:spcBef>
              <a:buNone/>
            </a:pPr>
            <a:r>
              <a:rPr b="0" lang="es-ES" sz="900" spc="-1" strike="noStrike">
                <a:solidFill>
                  <a:srgbClr val="ffffff"/>
                </a:solidFill>
                <a:latin typeface="arial"/>
                <a:ea typeface="DejaVu Sans"/>
              </a:rPr>
              <a:t>Un particular ou unha organización, denominado rexistrador, pode rexistrar dominios de segundo nivel.</a:t>
            </a:r>
            <a:endParaRPr b="0" lang="es-ES" sz="900" spc="-1" strike="noStrike">
              <a:latin typeface="Arial"/>
            </a:endParaRPr>
          </a:p>
          <a:p>
            <a:pPr marL="12600" algn="just">
              <a:lnSpc>
                <a:spcPct val="101000"/>
              </a:lnSpc>
              <a:spcBef>
                <a:spcPts val="99"/>
              </a:spcBef>
              <a:buNone/>
            </a:pPr>
            <a:endParaRPr b="0" lang="es-ES" sz="900" spc="-1" strike="noStrike">
              <a:latin typeface="Arial"/>
            </a:endParaRPr>
          </a:p>
          <a:p>
            <a:pPr marL="12600" algn="just">
              <a:lnSpc>
                <a:spcPct val="101000"/>
              </a:lnSpc>
              <a:spcBef>
                <a:spcPts val="99"/>
              </a:spcBef>
              <a:buNone/>
            </a:pPr>
            <a:r>
              <a:rPr b="0" lang="es-ES" sz="900" spc="-1" strike="noStrike">
                <a:solidFill>
                  <a:srgbClr val="ffffff"/>
                </a:solidFill>
                <a:latin typeface="arial"/>
                <a:ea typeface="DejaVu Sans"/>
              </a:rPr>
              <a:t>O rexistro pode realizarse a través de diferentes compañías coñecidas como axentes rexistradores.</a:t>
            </a:r>
            <a:endParaRPr b="0" lang="es-ES" sz="900" spc="-1" strike="noStrike">
              <a:latin typeface="Arial"/>
            </a:endParaRPr>
          </a:p>
        </p:txBody>
      </p:sp>
      <p:sp>
        <p:nvSpPr>
          <p:cNvPr id="312" name="object 47"/>
          <p:cNvSpPr/>
          <p:nvPr/>
        </p:nvSpPr>
        <p:spPr>
          <a:xfrm>
            <a:off x="2746440" y="949320"/>
            <a:ext cx="1139760" cy="28800"/>
          </a:xfrm>
          <a:custGeom>
            <a:avLst/>
            <a:gdLst/>
            <a:ahLst/>
            <a:rect l="l" t="t" r="r" b="b"/>
            <a:pathLst>
              <a:path w="1141729" h="30480">
                <a:moveTo>
                  <a:pt x="1141641" y="0"/>
                </a:moveTo>
                <a:lnTo>
                  <a:pt x="0" y="0"/>
                </a:lnTo>
                <a:lnTo>
                  <a:pt x="0" y="30454"/>
                </a:lnTo>
                <a:lnTo>
                  <a:pt x="1141641" y="30454"/>
                </a:lnTo>
                <a:lnTo>
                  <a:pt x="1141641" y="0"/>
                </a:lnTo>
                <a:close/>
              </a:path>
            </a:pathLst>
          </a:custGeom>
          <a:solidFill>
            <a:srgbClr val="6fb0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wheel spokes="1"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366840" y="540000"/>
            <a:ext cx="2340720" cy="1377360"/>
          </a:xfrm>
          <a:prstGeom prst="rect">
            <a:avLst/>
          </a:prstGeom>
          <a:noFill/>
          <a:ln w="0">
            <a:noFill/>
          </a:ln>
        </p:spPr>
        <p:txBody>
          <a:bodyPr lIns="0" rIns="0" tIns="78120" bIns="0" anchor="t">
            <a:noAutofit/>
          </a:bodyPr>
          <a:p>
            <a:r>
              <a:rPr b="0" lang="es-ES" sz="1100" spc="-1" strike="noStrike">
                <a:solidFill>
                  <a:srgbClr val="ffffff"/>
                </a:solidFill>
                <a:latin typeface="Arial"/>
                <a:ea typeface="Noto Sans CJK SC"/>
              </a:rPr>
              <a:t>• </a:t>
            </a:r>
            <a:r>
              <a:rPr b="0" lang="es-ES" sz="1100" spc="-1" strike="noStrike">
                <a:solidFill>
                  <a:srgbClr val="ffffff"/>
                </a:solidFill>
                <a:latin typeface="Arial"/>
                <a:ea typeface="Noto Sans CJK SC"/>
              </a:rPr>
              <a:t>Introducción</a:t>
            </a:r>
            <a:br>
              <a:rPr sz="1100"/>
            </a:br>
            <a:r>
              <a:rPr b="0" lang="es-ES" sz="1100" spc="-1" strike="noStrike">
                <a:solidFill>
                  <a:srgbClr val="ffffff"/>
                </a:solidFill>
                <a:latin typeface="Arial"/>
                <a:ea typeface="Noto Sans CJK SC"/>
              </a:rPr>
              <a:t>• Como funciona?</a:t>
            </a:r>
            <a:br>
              <a:rPr sz="1100"/>
            </a:br>
            <a:r>
              <a:rPr b="0" lang="es-ES" sz="1100" spc="-1" strike="noStrike">
                <a:solidFill>
                  <a:srgbClr val="ffffff"/>
                </a:solidFill>
                <a:latin typeface="Arial"/>
                <a:ea typeface="Noto Sans CJK SC"/>
              </a:rPr>
              <a:t>• Clasificación DNS</a:t>
            </a:r>
            <a:br>
              <a:rPr sz="1100"/>
            </a:br>
            <a:r>
              <a:rPr b="0" lang="es-ES" sz="1100" spc="-1" strike="noStrike">
                <a:solidFill>
                  <a:srgbClr val="ffffff"/>
                </a:solidFill>
                <a:latin typeface="Arial"/>
                <a:ea typeface="Noto Sans CJK SC"/>
              </a:rPr>
              <a:t>• Historia do DNS</a:t>
            </a:r>
            <a:br>
              <a:rPr sz="1100"/>
            </a:br>
            <a:r>
              <a:rPr b="0" lang="es-ES" sz="1100" spc="-1" strike="noStrike">
                <a:solidFill>
                  <a:srgbClr val="ffffff"/>
                </a:solidFill>
                <a:latin typeface="Arial"/>
                <a:ea typeface="Noto Sans CJK SC"/>
              </a:rPr>
              <a:t>• Funcionamento avanzado</a:t>
            </a:r>
            <a:br>
              <a:rPr sz="1100"/>
            </a:br>
            <a:r>
              <a:rPr b="0" lang="es-ES" sz="1100" spc="-1" strike="noStrike">
                <a:solidFill>
                  <a:srgbClr val="ffffff"/>
                </a:solidFill>
                <a:latin typeface="Arial"/>
                <a:ea typeface="Noto Sans CJK SC"/>
              </a:rPr>
              <a:t>• Anatomía</a:t>
            </a:r>
            <a:br>
              <a:rPr sz="1100"/>
            </a:br>
            <a:r>
              <a:rPr b="0" lang="es-ES" sz="1100" spc="-1" strike="noStrike">
                <a:solidFill>
                  <a:srgbClr val="ffffff"/>
                </a:solidFill>
                <a:latin typeface="Arial"/>
                <a:ea typeface="Noto Sans CJK SC"/>
              </a:rPr>
              <a:t>• Ferramentas</a:t>
            </a:r>
            <a:br>
              <a:rPr sz="1100"/>
            </a:br>
            <a:r>
              <a:rPr b="0" lang="es-ES" sz="1100" spc="-1" strike="noStrike">
                <a:solidFill>
                  <a:srgbClr val="ffffff"/>
                </a:solidFill>
                <a:latin typeface="Arial"/>
                <a:ea typeface="Noto Sans CJK SC"/>
              </a:rPr>
              <a:t>• Xeolocalización</a:t>
            </a:r>
            <a:br>
              <a:rPr sz="1100"/>
            </a:br>
            <a:r>
              <a:rPr b="0" lang="es-ES" sz="1100" spc="-1" strike="noStrike">
                <a:solidFill>
                  <a:srgbClr val="ffffff"/>
                </a:solidFill>
                <a:latin typeface="Arial"/>
                <a:ea typeface="Noto Sans CJK SC"/>
              </a:rPr>
              <a:t>• Administración DNS</a:t>
            </a:r>
            <a:br>
              <a:rPr sz="1100"/>
            </a:br>
            <a:r>
              <a:rPr b="0" lang="es-ES" sz="1100" spc="-1" strike="noStrike">
                <a:solidFill>
                  <a:srgbClr val="ffffff"/>
                </a:solidFill>
                <a:latin typeface="Arial"/>
                <a:ea typeface="Noto Sans CJK SC"/>
              </a:rPr>
              <a:t>• Tendencias futuras</a:t>
            </a:r>
            <a:br>
              <a:rPr sz="1100"/>
            </a:br>
            <a:r>
              <a:rPr b="0" lang="es-ES" sz="1100" spc="-1" strike="noStrike">
                <a:solidFill>
                  <a:srgbClr val="ffffff"/>
                </a:solidFill>
                <a:latin typeface="Arial"/>
                <a:ea typeface="Noto Sans CJK SC"/>
              </a:rPr>
              <a:t>• Delegación DNS</a:t>
            </a:r>
            <a:br>
              <a:rPr sz="1100"/>
            </a:br>
            <a:r>
              <a:rPr b="0" lang="es-ES" sz="1100" spc="-1" strike="noStrike">
                <a:solidFill>
                  <a:srgbClr val="ffffff"/>
                </a:solidFill>
                <a:latin typeface="Arial"/>
                <a:ea typeface="Noto Sans CJK SC"/>
              </a:rPr>
              <a:t>• Dominios</a:t>
            </a:r>
            <a:br>
              <a:rPr sz="1100"/>
            </a:br>
            <a:r>
              <a:rPr b="0" lang="es-ES" sz="1100" spc="-1" strike="noStrike">
                <a:solidFill>
                  <a:srgbClr val="ffffff"/>
                </a:solidFill>
                <a:latin typeface="Arial"/>
                <a:ea typeface="Noto Sans CJK SC"/>
              </a:rPr>
              <a:t>• Servidores DNS</a:t>
            </a:r>
            <a:br>
              <a:rPr sz="1100"/>
            </a:br>
            <a:r>
              <a:rPr b="0" lang="es-ES" sz="1100" spc="-1" strike="noStrike">
                <a:solidFill>
                  <a:srgbClr val="ffffff"/>
                </a:solidFill>
                <a:latin typeface="Arial"/>
                <a:ea typeface="Noto Sans CJK SC"/>
              </a:rPr>
              <a:t>• Clientes DNS</a:t>
            </a:r>
            <a:br>
              <a:rPr sz="1100"/>
            </a:br>
            <a:r>
              <a:rPr b="0" lang="es-ES" sz="1100" spc="-1" strike="noStrike">
                <a:solidFill>
                  <a:srgbClr val="ffffff"/>
                </a:solidFill>
                <a:latin typeface="Arial"/>
                <a:ea typeface="Noto Sans CJK SC"/>
              </a:rPr>
              <a:t>• Software DNS</a:t>
            </a:r>
            <a:endParaRPr b="0" lang="es-ES" sz="11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2520000" y="300960"/>
            <a:ext cx="2394720" cy="2399040"/>
          </a:xfrm>
          <a:prstGeom prst="rect">
            <a:avLst/>
          </a:prstGeom>
          <a:ln w="0">
            <a:noFill/>
          </a:ln>
        </p:spPr>
      </p:pic>
    </p:spTree>
  </p:cSld>
  <p:transition spd="slow">
    <p:wheel spokes="1"/>
  </p:transition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object 30"/>
          <p:cNvSpPr/>
          <p:nvPr/>
        </p:nvSpPr>
        <p:spPr>
          <a:xfrm>
            <a:off x="1052640" y="0"/>
            <a:ext cx="1081440" cy="540000"/>
          </a:xfrm>
          <a:custGeom>
            <a:avLst/>
            <a:gdLst/>
            <a:ahLst/>
            <a:rect l="l" t="t" r="r" b="b"/>
            <a:pathLst>
              <a:path w="1083310" h="541655">
                <a:moveTo>
                  <a:pt x="1082975" y="0"/>
                </a:moveTo>
                <a:lnTo>
                  <a:pt x="0" y="0"/>
                </a:lnTo>
                <a:lnTo>
                  <a:pt x="541483" y="541483"/>
                </a:lnTo>
                <a:lnTo>
                  <a:pt x="1082975" y="0"/>
                </a:lnTo>
                <a:close/>
              </a:path>
            </a:pathLst>
          </a:custGeom>
          <a:solidFill>
            <a:srgbClr val="6fb0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14" name="object 31"/>
          <p:cNvGrpSpPr/>
          <p:nvPr/>
        </p:nvGrpSpPr>
        <p:grpSpPr>
          <a:xfrm>
            <a:off x="1440" y="1009080"/>
            <a:ext cx="569880" cy="1110240"/>
            <a:chOff x="1440" y="1009080"/>
            <a:chExt cx="569880" cy="1110240"/>
          </a:xfrm>
        </p:grpSpPr>
        <p:sp>
          <p:nvSpPr>
            <p:cNvPr id="315" name="object 32"/>
            <p:cNvSpPr/>
            <p:nvPr/>
          </p:nvSpPr>
          <p:spPr>
            <a:xfrm>
              <a:off x="1440" y="1181160"/>
              <a:ext cx="569880" cy="938160"/>
            </a:xfrm>
            <a:custGeom>
              <a:avLst/>
              <a:gdLst/>
              <a:ahLst/>
              <a:rect l="l" t="t" r="r" b="b"/>
              <a:pathLst>
                <a:path w="571500" h="939800">
                  <a:moveTo>
                    <a:pt x="187320" y="0"/>
                  </a:moveTo>
                  <a:lnTo>
                    <a:pt x="0" y="187320"/>
                  </a:lnTo>
                  <a:lnTo>
                    <a:pt x="0" y="923890"/>
                  </a:lnTo>
                  <a:lnTo>
                    <a:pt x="15442" y="939332"/>
                  </a:lnTo>
                  <a:lnTo>
                    <a:pt x="571048" y="383727"/>
                  </a:lnTo>
                  <a:lnTo>
                    <a:pt x="187320" y="0"/>
                  </a:lnTo>
                  <a:close/>
                </a:path>
              </a:pathLst>
            </a:custGeom>
            <a:solidFill>
              <a:srgbClr val="484c6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6" name="object 33"/>
            <p:cNvSpPr/>
            <p:nvPr/>
          </p:nvSpPr>
          <p:spPr>
            <a:xfrm>
              <a:off x="1440" y="1009080"/>
              <a:ext cx="216000" cy="418680"/>
            </a:xfrm>
            <a:custGeom>
              <a:avLst/>
              <a:gdLst/>
              <a:ahLst/>
              <a:rect l="l" t="t" r="r" b="b"/>
              <a:pathLst>
                <a:path w="217804" h="420369">
                  <a:moveTo>
                    <a:pt x="15439" y="0"/>
                  </a:moveTo>
                  <a:lnTo>
                    <a:pt x="0" y="15439"/>
                  </a:lnTo>
                  <a:lnTo>
                    <a:pt x="0" y="419948"/>
                  </a:lnTo>
                  <a:lnTo>
                    <a:pt x="217693" y="202249"/>
                  </a:lnTo>
                  <a:lnTo>
                    <a:pt x="15439" y="0"/>
                  </a:lnTo>
                  <a:close/>
                </a:path>
              </a:pathLst>
            </a:custGeom>
            <a:solidFill>
              <a:srgbClr val="6fb0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17" name="object 34"/>
          <p:cNvGrpSpPr/>
          <p:nvPr/>
        </p:nvGrpSpPr>
        <p:grpSpPr>
          <a:xfrm>
            <a:off x="0" y="0"/>
            <a:ext cx="2721960" cy="3286800"/>
            <a:chOff x="0" y="0"/>
            <a:chExt cx="2721960" cy="3286800"/>
          </a:xfrm>
        </p:grpSpPr>
        <p:sp>
          <p:nvSpPr>
            <p:cNvPr id="318" name="object 35"/>
            <p:cNvSpPr/>
            <p:nvPr/>
          </p:nvSpPr>
          <p:spPr>
            <a:xfrm>
              <a:off x="662400" y="548280"/>
              <a:ext cx="2059560" cy="2059560"/>
            </a:xfrm>
            <a:custGeom>
              <a:avLst/>
              <a:gdLst/>
              <a:ahLst/>
              <a:rect l="l" t="t" r="r" b="b"/>
              <a:pathLst>
                <a:path w="2061210" h="2061210">
                  <a:moveTo>
                    <a:pt x="1030519" y="0"/>
                  </a:moveTo>
                  <a:lnTo>
                    <a:pt x="0" y="1030925"/>
                  </a:lnTo>
                  <a:lnTo>
                    <a:pt x="1030519" y="2061054"/>
                  </a:lnTo>
                  <a:lnTo>
                    <a:pt x="2061054" y="1030925"/>
                  </a:lnTo>
                  <a:lnTo>
                    <a:pt x="1030519" y="0"/>
                  </a:lnTo>
                  <a:close/>
                </a:path>
              </a:pathLst>
            </a:custGeom>
            <a:solidFill>
              <a:srgbClr val="484c6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9" name="object 36"/>
            <p:cNvSpPr/>
            <p:nvPr/>
          </p:nvSpPr>
          <p:spPr>
            <a:xfrm>
              <a:off x="1752120" y="1761840"/>
              <a:ext cx="954360" cy="954360"/>
            </a:xfrm>
            <a:custGeom>
              <a:avLst/>
              <a:gdLst/>
              <a:ahLst/>
              <a:rect l="l" t="t" r="r" b="b"/>
              <a:pathLst>
                <a:path w="956310" h="956310">
                  <a:moveTo>
                    <a:pt x="894493" y="0"/>
                  </a:moveTo>
                  <a:lnTo>
                    <a:pt x="0" y="893694"/>
                  </a:lnTo>
                  <a:lnTo>
                    <a:pt x="62234" y="955941"/>
                  </a:lnTo>
                  <a:lnTo>
                    <a:pt x="955941" y="61447"/>
                  </a:lnTo>
                  <a:lnTo>
                    <a:pt x="894493" y="0"/>
                  </a:lnTo>
                  <a:close/>
                </a:path>
              </a:pathLst>
            </a:custGeom>
            <a:solidFill>
              <a:srgbClr val="6fb0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20" name="object 37" descr=""/>
            <p:cNvPicPr/>
            <p:nvPr/>
          </p:nvPicPr>
          <p:blipFill>
            <a:blip r:embed="rId1"/>
            <a:stretch/>
          </p:blipFill>
          <p:spPr>
            <a:xfrm>
              <a:off x="0" y="1672200"/>
              <a:ext cx="1700280" cy="1614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21" name="object 38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519200" cy="14734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3022200" y="514440"/>
            <a:ext cx="937080" cy="204840"/>
          </a:xfrm>
          <a:prstGeom prst="rect">
            <a:avLst/>
          </a:prstGeom>
          <a:noFill/>
          <a:ln w="0">
            <a:noFill/>
          </a:ln>
        </p:spPr>
        <p:txBody>
          <a:bodyPr lIns="0" rIns="0" tIns="47520" bIns="0" anchor="t">
            <a:noAutofit/>
          </a:bodyPr>
          <a:p>
            <a:pPr marL="12600">
              <a:lnSpc>
                <a:spcPts val="1389"/>
              </a:lnSpc>
              <a:spcBef>
                <a:spcPts val="374"/>
              </a:spcBef>
              <a:buNone/>
            </a:pPr>
            <a:r>
              <a:rPr b="0" lang="es-ES" sz="1400" spc="-1" strike="noStrike">
                <a:solidFill>
                  <a:srgbClr val="ffffff"/>
                </a:solidFill>
                <a:latin typeface="Cambria"/>
              </a:rPr>
              <a:t>Whois</a:t>
            </a:r>
            <a:endParaRPr b="0" lang="es-ES" sz="1400" spc="-1" strike="noStrike">
              <a:latin typeface="Arial"/>
            </a:endParaRPr>
          </a:p>
        </p:txBody>
      </p:sp>
      <p:sp>
        <p:nvSpPr>
          <p:cNvPr id="323" name="object 39"/>
          <p:cNvSpPr/>
          <p:nvPr/>
        </p:nvSpPr>
        <p:spPr>
          <a:xfrm>
            <a:off x="3025800" y="939600"/>
            <a:ext cx="2230200" cy="70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indent="-720" algn="just">
              <a:lnSpc>
                <a:spcPct val="101000"/>
              </a:lnSpc>
              <a:spcBef>
                <a:spcPts val="99"/>
              </a:spcBef>
              <a:buNone/>
              <a:tabLst>
                <a:tab algn="l" pos="0"/>
              </a:tabLst>
            </a:pPr>
            <a:r>
              <a:rPr b="0" lang="es-ES" sz="900" spc="-1" strike="noStrike">
                <a:solidFill>
                  <a:srgbClr val="ffffff"/>
                </a:solidFill>
                <a:latin typeface="arial"/>
                <a:ea typeface="DejaVu Sans"/>
              </a:rPr>
              <a:t>É un protocolo que permite realizar consultas a bases de datos que conteñen información sobre o usuario, empresa ou organización que rexistra un nome de dominio en Internet.</a:t>
            </a:r>
            <a:endParaRPr b="0" lang="es-ES" sz="900" spc="-1" strike="noStrike">
              <a:latin typeface="Arial"/>
            </a:endParaRPr>
          </a:p>
        </p:txBody>
      </p:sp>
      <p:sp>
        <p:nvSpPr>
          <p:cNvPr id="324" name="object 40"/>
          <p:cNvSpPr/>
          <p:nvPr/>
        </p:nvSpPr>
        <p:spPr>
          <a:xfrm>
            <a:off x="3021120" y="821880"/>
            <a:ext cx="1139760" cy="28800"/>
          </a:xfrm>
          <a:custGeom>
            <a:avLst/>
            <a:gdLst/>
            <a:ahLst/>
            <a:rect l="l" t="t" r="r" b="b"/>
            <a:pathLst>
              <a:path w="1141729" h="30480">
                <a:moveTo>
                  <a:pt x="1141653" y="0"/>
                </a:moveTo>
                <a:lnTo>
                  <a:pt x="0" y="0"/>
                </a:lnTo>
                <a:lnTo>
                  <a:pt x="0" y="30429"/>
                </a:lnTo>
                <a:lnTo>
                  <a:pt x="1141653" y="30429"/>
                </a:lnTo>
                <a:lnTo>
                  <a:pt x="1141653" y="0"/>
                </a:lnTo>
                <a:close/>
              </a:path>
            </a:pathLst>
          </a:custGeom>
          <a:solidFill>
            <a:srgbClr val="6fb0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5" name="" descr=""/>
          <p:cNvPicPr/>
          <p:nvPr/>
        </p:nvPicPr>
        <p:blipFill>
          <a:blip r:embed="rId3"/>
          <a:stretch/>
        </p:blipFill>
        <p:spPr>
          <a:xfrm>
            <a:off x="3096000" y="1736280"/>
            <a:ext cx="2071080" cy="1323000"/>
          </a:xfrm>
          <a:prstGeom prst="rect">
            <a:avLst/>
          </a:prstGeom>
          <a:ln w="0">
            <a:noFill/>
          </a:ln>
        </p:spPr>
      </p:pic>
    </p:spTree>
  </p:cSld>
  <p:transition spd="slow">
    <p:wheel spokes="1"/>
  </p:transition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object 48"/>
          <p:cNvGrpSpPr/>
          <p:nvPr/>
        </p:nvGrpSpPr>
        <p:grpSpPr>
          <a:xfrm>
            <a:off x="4041720" y="0"/>
            <a:ext cx="1803600" cy="1831680"/>
            <a:chOff x="4041720" y="0"/>
            <a:chExt cx="1803600" cy="1831680"/>
          </a:xfrm>
        </p:grpSpPr>
        <p:sp>
          <p:nvSpPr>
            <p:cNvPr id="327" name="object 49"/>
            <p:cNvSpPr/>
            <p:nvPr/>
          </p:nvSpPr>
          <p:spPr>
            <a:xfrm>
              <a:off x="5234760" y="893520"/>
              <a:ext cx="610200" cy="938160"/>
            </a:xfrm>
            <a:custGeom>
              <a:avLst/>
              <a:gdLst/>
              <a:ahLst/>
              <a:rect l="l" t="t" r="r" b="b"/>
              <a:pathLst>
                <a:path w="612139" h="939800">
                  <a:moveTo>
                    <a:pt x="555985" y="0"/>
                  </a:moveTo>
                  <a:lnTo>
                    <a:pt x="0" y="555604"/>
                  </a:lnTo>
                  <a:lnTo>
                    <a:pt x="383987" y="939332"/>
                  </a:lnTo>
                  <a:lnTo>
                    <a:pt x="612022" y="711465"/>
                  </a:lnTo>
                  <a:lnTo>
                    <a:pt x="612022" y="55994"/>
                  </a:lnTo>
                  <a:lnTo>
                    <a:pt x="555985" y="0"/>
                  </a:lnTo>
                  <a:close/>
                </a:path>
              </a:pathLst>
            </a:custGeom>
            <a:solidFill>
              <a:srgbClr val="484c6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8" name="object 50"/>
            <p:cNvSpPr/>
            <p:nvPr/>
          </p:nvSpPr>
          <p:spPr>
            <a:xfrm>
              <a:off x="4041720" y="0"/>
              <a:ext cx="1803600" cy="1477800"/>
            </a:xfrm>
            <a:custGeom>
              <a:avLst/>
              <a:gdLst/>
              <a:ahLst/>
              <a:rect l="l" t="t" r="r" b="b"/>
              <a:pathLst>
                <a:path w="1805304" h="1479550">
                  <a:moveTo>
                    <a:pt x="1779358" y="923798"/>
                  </a:moveTo>
                  <a:lnTo>
                    <a:pt x="1577733" y="721537"/>
                  </a:lnTo>
                  <a:lnTo>
                    <a:pt x="1021753" y="1277137"/>
                  </a:lnTo>
                  <a:lnTo>
                    <a:pt x="1223352" y="1479397"/>
                  </a:lnTo>
                  <a:lnTo>
                    <a:pt x="1779358" y="923798"/>
                  </a:lnTo>
                  <a:close/>
                </a:path>
                <a:path w="1805304" h="1479550">
                  <a:moveTo>
                    <a:pt x="1804962" y="0"/>
                  </a:moveTo>
                  <a:lnTo>
                    <a:pt x="0" y="0"/>
                  </a:lnTo>
                  <a:lnTo>
                    <a:pt x="983132" y="983132"/>
                  </a:lnTo>
                  <a:lnTo>
                    <a:pt x="1804962" y="161290"/>
                  </a:lnTo>
                  <a:lnTo>
                    <a:pt x="1804962" y="0"/>
                  </a:lnTo>
                  <a:close/>
                </a:path>
              </a:pathLst>
            </a:custGeom>
            <a:solidFill>
              <a:srgbClr val="6fb0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29" name="object 51"/>
          <p:cNvSpPr/>
          <p:nvPr/>
        </p:nvSpPr>
        <p:spPr>
          <a:xfrm>
            <a:off x="4815720" y="2133360"/>
            <a:ext cx="1029600" cy="1153440"/>
          </a:xfrm>
          <a:custGeom>
            <a:avLst/>
            <a:gdLst/>
            <a:ahLst/>
            <a:rect l="l" t="t" r="r" b="b"/>
            <a:pathLst>
              <a:path w="1031239" h="1155064">
                <a:moveTo>
                  <a:pt x="1030528" y="0"/>
                </a:moveTo>
                <a:lnTo>
                  <a:pt x="0" y="1030926"/>
                </a:lnTo>
                <a:lnTo>
                  <a:pt x="123599" y="1154477"/>
                </a:lnTo>
                <a:lnTo>
                  <a:pt x="1030936" y="1154477"/>
                </a:lnTo>
                <a:lnTo>
                  <a:pt x="1030936" y="408"/>
                </a:lnTo>
                <a:lnTo>
                  <a:pt x="1030528" y="0"/>
                </a:lnTo>
                <a:close/>
              </a:path>
            </a:pathLst>
          </a:custGeom>
          <a:solidFill>
            <a:srgbClr val="6fb0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30" name="object 52"/>
          <p:cNvGrpSpPr/>
          <p:nvPr/>
        </p:nvGrpSpPr>
        <p:grpSpPr>
          <a:xfrm>
            <a:off x="3710880" y="260640"/>
            <a:ext cx="2134440" cy="2818080"/>
            <a:chOff x="3710880" y="260640"/>
            <a:chExt cx="2134440" cy="2818080"/>
          </a:xfrm>
        </p:grpSpPr>
        <p:sp>
          <p:nvSpPr>
            <p:cNvPr id="331" name="object 53"/>
            <p:cNvSpPr/>
            <p:nvPr/>
          </p:nvSpPr>
          <p:spPr>
            <a:xfrm>
              <a:off x="5069880" y="260640"/>
              <a:ext cx="775440" cy="837000"/>
            </a:xfrm>
            <a:custGeom>
              <a:avLst/>
              <a:gdLst/>
              <a:ahLst/>
              <a:rect l="l" t="t" r="r" b="b"/>
              <a:pathLst>
                <a:path w="777239" h="838835">
                  <a:moveTo>
                    <a:pt x="776834" y="0"/>
                  </a:moveTo>
                  <a:lnTo>
                    <a:pt x="0" y="776847"/>
                  </a:lnTo>
                  <a:lnTo>
                    <a:pt x="62240" y="838295"/>
                  </a:lnTo>
                  <a:lnTo>
                    <a:pt x="776834" y="123688"/>
                  </a:lnTo>
                  <a:lnTo>
                    <a:pt x="776834" y="0"/>
                  </a:lnTo>
                  <a:close/>
                </a:path>
              </a:pathLst>
            </a:custGeom>
            <a:solidFill>
              <a:srgbClr val="6fb0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32" name="object 54" descr=""/>
            <p:cNvPicPr/>
            <p:nvPr/>
          </p:nvPicPr>
          <p:blipFill>
            <a:blip r:embed="rId1"/>
            <a:stretch/>
          </p:blipFill>
          <p:spPr>
            <a:xfrm>
              <a:off x="3710880" y="1044000"/>
              <a:ext cx="2034720" cy="20347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1800000" y="543600"/>
            <a:ext cx="1520640" cy="211680"/>
          </a:xfrm>
          <a:prstGeom prst="rect">
            <a:avLst/>
          </a:prstGeom>
          <a:noFill/>
          <a:ln w="0">
            <a:noFill/>
          </a:ln>
        </p:spPr>
        <p:txBody>
          <a:bodyPr lIns="0" rIns="0" tIns="11520" bIns="0" anchor="t">
            <a:noAutofit/>
          </a:bodyPr>
          <a:p>
            <a:pPr marL="12600" algn="r">
              <a:lnSpc>
                <a:spcPts val="1536"/>
              </a:lnSpc>
              <a:spcBef>
                <a:spcPts val="91"/>
              </a:spcBef>
              <a:buNone/>
            </a:pPr>
            <a:r>
              <a:rPr b="0" lang="es-ES" sz="1400" spc="-1" strike="noStrike">
                <a:solidFill>
                  <a:srgbClr val="ffffff"/>
                </a:solidFill>
                <a:latin typeface="Cambria"/>
              </a:rPr>
              <a:t>Servidores DNS</a:t>
            </a:r>
            <a:endParaRPr b="0" lang="es-ES" sz="1400" spc="-1" strike="noStrike">
              <a:latin typeface="Arial"/>
            </a:endParaRPr>
          </a:p>
          <a:p>
            <a:pPr marL="12600" algn="r">
              <a:lnSpc>
                <a:spcPts val="1536"/>
              </a:lnSpc>
              <a:buNone/>
            </a:pPr>
            <a:endParaRPr b="0" lang="es-ES" sz="1400" spc="-1" strike="noStrike">
              <a:latin typeface="Arial"/>
            </a:endParaRPr>
          </a:p>
        </p:txBody>
      </p:sp>
      <p:sp>
        <p:nvSpPr>
          <p:cNvPr id="334" name="object 55"/>
          <p:cNvSpPr/>
          <p:nvPr/>
        </p:nvSpPr>
        <p:spPr>
          <a:xfrm>
            <a:off x="1315080" y="924120"/>
            <a:ext cx="2005560" cy="20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 indent="58320" algn="just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0" lang="es-ES" sz="950" spc="-1" strike="noStrike">
                <a:solidFill>
                  <a:srgbClr val="ffffff"/>
                </a:solidFill>
                <a:latin typeface="arial"/>
                <a:ea typeface="DejaVu Sans"/>
              </a:rPr>
              <a:t>Os servidores DNS son equipos que usan un software especial que almacena información sobre nomes de dominio e responden ás preguntas que realizan os clientes DNS e outros servidores de nomes.</a:t>
            </a:r>
            <a:endParaRPr b="0" lang="es-ES" sz="950" spc="-1" strike="noStrike">
              <a:latin typeface="Arial"/>
            </a:endParaRPr>
          </a:p>
          <a:p>
            <a:pPr marL="12600" indent="58320" algn="just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endParaRPr b="0" lang="es-ES" sz="950" spc="-1" strike="noStrike">
              <a:latin typeface="Arial"/>
            </a:endParaRPr>
          </a:p>
          <a:p>
            <a:pPr marL="12600" indent="58320" algn="just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0" lang="es-ES" sz="950" spc="-1" strike="noStrike">
                <a:solidFill>
                  <a:srgbClr val="ffffff"/>
                </a:solidFill>
                <a:latin typeface="arial"/>
                <a:ea typeface="DejaVu Sans"/>
              </a:rPr>
              <a:t>Para estas consultas escoitanpolos portos 53/TCP e 53/UDP.</a:t>
            </a:r>
            <a:endParaRPr b="0" lang="es-ES" sz="950" spc="-1" strike="noStrike">
              <a:latin typeface="Arial"/>
            </a:endParaRPr>
          </a:p>
          <a:p>
            <a:pPr marL="12600" indent="58320" algn="just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endParaRPr b="0" lang="es-ES" sz="950" spc="-1" strike="noStrike">
              <a:latin typeface="Arial"/>
            </a:endParaRPr>
          </a:p>
          <a:p>
            <a:pPr marL="12600" indent="58320" algn="just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0" lang="es-ES" sz="950" spc="-1" strike="noStrike">
                <a:solidFill>
                  <a:srgbClr val="ffffff"/>
                </a:solidFill>
                <a:latin typeface="arial"/>
                <a:ea typeface="DejaVu Sans"/>
              </a:rPr>
              <a:t>Cando un servidor almacena a información dunha zona dise que é autorizado para esa zona (authoritative).</a:t>
            </a:r>
            <a:endParaRPr b="0" lang="es-ES" sz="950" spc="-1" strike="noStrike">
              <a:latin typeface="Arial"/>
            </a:endParaRPr>
          </a:p>
        </p:txBody>
      </p:sp>
      <p:sp>
        <p:nvSpPr>
          <p:cNvPr id="335" name="object 56"/>
          <p:cNvSpPr/>
          <p:nvPr/>
        </p:nvSpPr>
        <p:spPr>
          <a:xfrm>
            <a:off x="2025720" y="818280"/>
            <a:ext cx="1292400" cy="28800"/>
          </a:xfrm>
          <a:custGeom>
            <a:avLst/>
            <a:gdLst/>
            <a:ahLst/>
            <a:rect l="l" t="t" r="r" b="b"/>
            <a:pathLst>
              <a:path w="1294129" h="30480">
                <a:moveTo>
                  <a:pt x="1293863" y="0"/>
                </a:moveTo>
                <a:lnTo>
                  <a:pt x="0" y="0"/>
                </a:lnTo>
                <a:lnTo>
                  <a:pt x="0" y="30441"/>
                </a:lnTo>
                <a:lnTo>
                  <a:pt x="1293863" y="30441"/>
                </a:lnTo>
                <a:lnTo>
                  <a:pt x="1293863" y="0"/>
                </a:lnTo>
                <a:close/>
              </a:path>
            </a:pathLst>
          </a:custGeom>
          <a:solidFill>
            <a:srgbClr val="6fb0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36" name="object 57"/>
          <p:cNvGrpSpPr/>
          <p:nvPr/>
        </p:nvGrpSpPr>
        <p:grpSpPr>
          <a:xfrm>
            <a:off x="1440" y="219240"/>
            <a:ext cx="1233360" cy="3067200"/>
            <a:chOff x="1440" y="219240"/>
            <a:chExt cx="1233360" cy="3067200"/>
          </a:xfrm>
        </p:grpSpPr>
        <p:sp>
          <p:nvSpPr>
            <p:cNvPr id="337" name="object 58"/>
            <p:cNvSpPr/>
            <p:nvPr/>
          </p:nvSpPr>
          <p:spPr>
            <a:xfrm>
              <a:off x="1440" y="219240"/>
              <a:ext cx="934920" cy="1871280"/>
            </a:xfrm>
            <a:custGeom>
              <a:avLst/>
              <a:gdLst/>
              <a:ahLst/>
              <a:rect l="l" t="t" r="r" b="b"/>
              <a:pathLst>
                <a:path w="936625" h="1873250">
                  <a:moveTo>
                    <a:pt x="0" y="0"/>
                  </a:moveTo>
                  <a:lnTo>
                    <a:pt x="0" y="1873071"/>
                  </a:lnTo>
                  <a:lnTo>
                    <a:pt x="936546" y="936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8" name="object 59"/>
            <p:cNvSpPr/>
            <p:nvPr/>
          </p:nvSpPr>
          <p:spPr>
            <a:xfrm>
              <a:off x="1440" y="1987200"/>
              <a:ext cx="1233360" cy="1299240"/>
            </a:xfrm>
            <a:custGeom>
              <a:avLst/>
              <a:gdLst/>
              <a:ahLst/>
              <a:rect l="l" t="t" r="r" b="b"/>
              <a:pathLst>
                <a:path w="1235075" h="1301114">
                  <a:moveTo>
                    <a:pt x="204454" y="0"/>
                  </a:moveTo>
                  <a:lnTo>
                    <a:pt x="0" y="204451"/>
                  </a:lnTo>
                  <a:lnTo>
                    <a:pt x="0" y="1300876"/>
                  </a:lnTo>
                  <a:lnTo>
                    <a:pt x="964623" y="1300876"/>
                  </a:lnTo>
                  <a:lnTo>
                    <a:pt x="1234976" y="1030520"/>
                  </a:lnTo>
                  <a:lnTo>
                    <a:pt x="204454" y="0"/>
                  </a:lnTo>
                  <a:close/>
                </a:path>
              </a:pathLst>
            </a:custGeom>
            <a:solidFill>
              <a:srgbClr val="6fb0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transition spd="slow">
    <p:wheel spokes="1"/>
  </p:transition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object 60"/>
          <p:cNvGrpSpPr/>
          <p:nvPr/>
        </p:nvGrpSpPr>
        <p:grpSpPr>
          <a:xfrm>
            <a:off x="4041360" y="0"/>
            <a:ext cx="1803600" cy="1831680"/>
            <a:chOff x="4041360" y="0"/>
            <a:chExt cx="1803600" cy="1831680"/>
          </a:xfrm>
        </p:grpSpPr>
        <p:sp>
          <p:nvSpPr>
            <p:cNvPr id="340" name="object 61"/>
            <p:cNvSpPr/>
            <p:nvPr/>
          </p:nvSpPr>
          <p:spPr>
            <a:xfrm>
              <a:off x="5234400" y="893520"/>
              <a:ext cx="610200" cy="938160"/>
            </a:xfrm>
            <a:custGeom>
              <a:avLst/>
              <a:gdLst/>
              <a:ahLst/>
              <a:rect l="l" t="t" r="r" b="b"/>
              <a:pathLst>
                <a:path w="612139" h="939800">
                  <a:moveTo>
                    <a:pt x="555985" y="0"/>
                  </a:moveTo>
                  <a:lnTo>
                    <a:pt x="0" y="555604"/>
                  </a:lnTo>
                  <a:lnTo>
                    <a:pt x="383987" y="939332"/>
                  </a:lnTo>
                  <a:lnTo>
                    <a:pt x="612022" y="711465"/>
                  </a:lnTo>
                  <a:lnTo>
                    <a:pt x="612022" y="55994"/>
                  </a:lnTo>
                  <a:lnTo>
                    <a:pt x="555985" y="0"/>
                  </a:lnTo>
                  <a:close/>
                </a:path>
              </a:pathLst>
            </a:custGeom>
            <a:solidFill>
              <a:srgbClr val="484c6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1" name="object 62"/>
            <p:cNvSpPr/>
            <p:nvPr/>
          </p:nvSpPr>
          <p:spPr>
            <a:xfrm>
              <a:off x="4041360" y="0"/>
              <a:ext cx="1803600" cy="1477800"/>
            </a:xfrm>
            <a:custGeom>
              <a:avLst/>
              <a:gdLst/>
              <a:ahLst/>
              <a:rect l="l" t="t" r="r" b="b"/>
              <a:pathLst>
                <a:path w="1805304" h="1479550">
                  <a:moveTo>
                    <a:pt x="1779358" y="923798"/>
                  </a:moveTo>
                  <a:lnTo>
                    <a:pt x="1577733" y="721537"/>
                  </a:lnTo>
                  <a:lnTo>
                    <a:pt x="1021753" y="1277137"/>
                  </a:lnTo>
                  <a:lnTo>
                    <a:pt x="1223352" y="1479397"/>
                  </a:lnTo>
                  <a:lnTo>
                    <a:pt x="1779358" y="923798"/>
                  </a:lnTo>
                  <a:close/>
                </a:path>
                <a:path w="1805304" h="1479550">
                  <a:moveTo>
                    <a:pt x="1804962" y="0"/>
                  </a:moveTo>
                  <a:lnTo>
                    <a:pt x="0" y="0"/>
                  </a:lnTo>
                  <a:lnTo>
                    <a:pt x="983132" y="983132"/>
                  </a:lnTo>
                  <a:lnTo>
                    <a:pt x="1804962" y="161290"/>
                  </a:lnTo>
                  <a:lnTo>
                    <a:pt x="1804962" y="0"/>
                  </a:lnTo>
                  <a:close/>
                </a:path>
              </a:pathLst>
            </a:custGeom>
            <a:solidFill>
              <a:srgbClr val="6fb0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42" name="object 63"/>
          <p:cNvSpPr/>
          <p:nvPr/>
        </p:nvSpPr>
        <p:spPr>
          <a:xfrm>
            <a:off x="4815720" y="2133360"/>
            <a:ext cx="1029600" cy="1153440"/>
          </a:xfrm>
          <a:custGeom>
            <a:avLst/>
            <a:gdLst/>
            <a:ahLst/>
            <a:rect l="l" t="t" r="r" b="b"/>
            <a:pathLst>
              <a:path w="1031239" h="1155064">
                <a:moveTo>
                  <a:pt x="1030528" y="0"/>
                </a:moveTo>
                <a:lnTo>
                  <a:pt x="0" y="1030926"/>
                </a:lnTo>
                <a:lnTo>
                  <a:pt x="123599" y="1154477"/>
                </a:lnTo>
                <a:lnTo>
                  <a:pt x="1030936" y="1154477"/>
                </a:lnTo>
                <a:lnTo>
                  <a:pt x="1030936" y="408"/>
                </a:lnTo>
                <a:lnTo>
                  <a:pt x="1030528" y="0"/>
                </a:lnTo>
                <a:close/>
              </a:path>
            </a:pathLst>
          </a:custGeom>
          <a:solidFill>
            <a:srgbClr val="6fb0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43" name="object 64"/>
          <p:cNvGrpSpPr/>
          <p:nvPr/>
        </p:nvGrpSpPr>
        <p:grpSpPr>
          <a:xfrm>
            <a:off x="3710880" y="260640"/>
            <a:ext cx="2134440" cy="2818080"/>
            <a:chOff x="3710880" y="260640"/>
            <a:chExt cx="2134440" cy="2818080"/>
          </a:xfrm>
        </p:grpSpPr>
        <p:sp>
          <p:nvSpPr>
            <p:cNvPr id="344" name="object 65"/>
            <p:cNvSpPr/>
            <p:nvPr/>
          </p:nvSpPr>
          <p:spPr>
            <a:xfrm>
              <a:off x="5069880" y="260640"/>
              <a:ext cx="775440" cy="837000"/>
            </a:xfrm>
            <a:custGeom>
              <a:avLst/>
              <a:gdLst/>
              <a:ahLst/>
              <a:rect l="l" t="t" r="r" b="b"/>
              <a:pathLst>
                <a:path w="777239" h="838835">
                  <a:moveTo>
                    <a:pt x="776834" y="0"/>
                  </a:moveTo>
                  <a:lnTo>
                    <a:pt x="0" y="776847"/>
                  </a:lnTo>
                  <a:lnTo>
                    <a:pt x="62240" y="838295"/>
                  </a:lnTo>
                  <a:lnTo>
                    <a:pt x="776834" y="123688"/>
                  </a:lnTo>
                  <a:lnTo>
                    <a:pt x="776834" y="0"/>
                  </a:lnTo>
                  <a:close/>
                </a:path>
              </a:pathLst>
            </a:custGeom>
            <a:solidFill>
              <a:srgbClr val="6fb0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45" name="object 66" descr=""/>
            <p:cNvPicPr/>
            <p:nvPr/>
          </p:nvPicPr>
          <p:blipFill>
            <a:blip r:embed="rId1"/>
            <a:stretch/>
          </p:blipFill>
          <p:spPr>
            <a:xfrm>
              <a:off x="3710880" y="1044000"/>
              <a:ext cx="2034720" cy="20347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46" name="object 67"/>
          <p:cNvSpPr/>
          <p:nvPr/>
        </p:nvSpPr>
        <p:spPr>
          <a:xfrm>
            <a:off x="1080000" y="792000"/>
            <a:ext cx="2338920" cy="184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334080" indent="-243360" algn="just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0" lang="es-ES" sz="900" spc="-15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s-ES" sz="900" spc="-15" strike="noStrike">
                <a:solidFill>
                  <a:srgbClr val="ffffff"/>
                </a:solidFill>
                <a:latin typeface="arial"/>
                <a:ea typeface="DejaVu Sans"/>
              </a:rPr>
              <a:t>Un cliente DNS é calquera software capaz de facer consultas a un servidor DNS e interpretar as súas respostas.</a:t>
            </a:r>
            <a:endParaRPr b="0" lang="es-ES" sz="900" spc="-1" strike="noStrike">
              <a:latin typeface="Arial"/>
            </a:endParaRPr>
          </a:p>
          <a:p>
            <a:pPr marL="334080" indent="-243360" algn="just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endParaRPr b="0" lang="es-ES" sz="900" spc="-1" strike="noStrike">
              <a:latin typeface="Arial"/>
            </a:endParaRPr>
          </a:p>
          <a:p>
            <a:pPr marL="334080" indent="-243360" algn="just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0" lang="es-ES" sz="900" spc="-15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s-ES" sz="900" spc="-15" strike="noStrike">
                <a:solidFill>
                  <a:srgbClr val="ffffff"/>
                </a:solidFill>
                <a:latin typeface="arial"/>
                <a:ea typeface="DejaVu Sans"/>
              </a:rPr>
              <a:t>Os sistemas operativos inclúen normalmente librerías que realizan estas funcións, e que son invocadas polas aplicacións  cada vez que se utiliza un nome de dominio.</a:t>
            </a:r>
            <a:endParaRPr b="0" lang="es-ES" sz="900" spc="-1" strike="noStrike">
              <a:latin typeface="Arial"/>
            </a:endParaRPr>
          </a:p>
          <a:p>
            <a:pPr marL="334080" indent="-243360" algn="just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endParaRPr b="0" lang="es-ES" sz="900" spc="-1" strike="noStrike">
              <a:latin typeface="Arial"/>
            </a:endParaRPr>
          </a:p>
          <a:p>
            <a:pPr marL="334080" indent="-243360" algn="just">
              <a:lnSpc>
                <a:spcPct val="100000"/>
              </a:lnSpc>
              <a:spcBef>
                <a:spcPts val="96"/>
              </a:spcBef>
              <a:buNone/>
              <a:tabLst>
                <a:tab algn="l" pos="0"/>
              </a:tabLst>
            </a:pPr>
            <a:r>
              <a:rPr b="0" lang="es-ES" sz="900" spc="-15" strike="noStrike">
                <a:solidFill>
                  <a:srgbClr val="ffffff"/>
                </a:solidFill>
                <a:latin typeface="arial"/>
                <a:ea typeface="DejaVu Sans"/>
              </a:rPr>
              <a:t>	</a:t>
            </a:r>
            <a:r>
              <a:rPr b="0" lang="es-ES" sz="900" spc="-15" strike="noStrike">
                <a:solidFill>
                  <a:srgbClr val="ffffff"/>
                </a:solidFill>
                <a:latin typeface="arial"/>
                <a:ea typeface="DejaVu Sans"/>
              </a:rPr>
              <a:t>A forma en que os sistemas operativos resolven os nomes de dominio é configurable.</a:t>
            </a:r>
            <a:endParaRPr b="0" lang="es-ES" sz="900" spc="-1" strike="noStrike">
              <a:latin typeface="Arial"/>
            </a:endParaRPr>
          </a:p>
        </p:txBody>
      </p:sp>
      <p:sp>
        <p:nvSpPr>
          <p:cNvPr id="347" name="object 68"/>
          <p:cNvSpPr/>
          <p:nvPr/>
        </p:nvSpPr>
        <p:spPr>
          <a:xfrm>
            <a:off x="1980000" y="726120"/>
            <a:ext cx="1292400" cy="28800"/>
          </a:xfrm>
          <a:custGeom>
            <a:avLst/>
            <a:gdLst/>
            <a:ahLst/>
            <a:rect l="l" t="t" r="r" b="b"/>
            <a:pathLst>
              <a:path w="1294129" h="30480">
                <a:moveTo>
                  <a:pt x="1293863" y="0"/>
                </a:moveTo>
                <a:lnTo>
                  <a:pt x="0" y="0"/>
                </a:lnTo>
                <a:lnTo>
                  <a:pt x="0" y="30441"/>
                </a:lnTo>
                <a:lnTo>
                  <a:pt x="1293863" y="30441"/>
                </a:lnTo>
                <a:lnTo>
                  <a:pt x="1293863" y="0"/>
                </a:lnTo>
                <a:close/>
              </a:path>
            </a:pathLst>
          </a:custGeom>
          <a:solidFill>
            <a:srgbClr val="6fb0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48" name="object 69"/>
          <p:cNvGrpSpPr/>
          <p:nvPr/>
        </p:nvGrpSpPr>
        <p:grpSpPr>
          <a:xfrm>
            <a:off x="1440" y="219240"/>
            <a:ext cx="1233360" cy="3067200"/>
            <a:chOff x="1440" y="219240"/>
            <a:chExt cx="1233360" cy="3067200"/>
          </a:xfrm>
        </p:grpSpPr>
        <p:sp>
          <p:nvSpPr>
            <p:cNvPr id="349" name="object 70"/>
            <p:cNvSpPr/>
            <p:nvPr/>
          </p:nvSpPr>
          <p:spPr>
            <a:xfrm>
              <a:off x="1440" y="219240"/>
              <a:ext cx="934920" cy="1871280"/>
            </a:xfrm>
            <a:custGeom>
              <a:avLst/>
              <a:gdLst/>
              <a:ahLst/>
              <a:rect l="l" t="t" r="r" b="b"/>
              <a:pathLst>
                <a:path w="936625" h="1873250">
                  <a:moveTo>
                    <a:pt x="0" y="0"/>
                  </a:moveTo>
                  <a:lnTo>
                    <a:pt x="0" y="1873071"/>
                  </a:lnTo>
                  <a:lnTo>
                    <a:pt x="936546" y="936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0" name="object 71"/>
            <p:cNvSpPr/>
            <p:nvPr/>
          </p:nvSpPr>
          <p:spPr>
            <a:xfrm>
              <a:off x="1440" y="1987200"/>
              <a:ext cx="1233360" cy="1299240"/>
            </a:xfrm>
            <a:custGeom>
              <a:avLst/>
              <a:gdLst/>
              <a:ahLst/>
              <a:rect l="l" t="t" r="r" b="b"/>
              <a:pathLst>
                <a:path w="1235075" h="1301114">
                  <a:moveTo>
                    <a:pt x="204454" y="0"/>
                  </a:moveTo>
                  <a:lnTo>
                    <a:pt x="0" y="204451"/>
                  </a:lnTo>
                  <a:lnTo>
                    <a:pt x="0" y="1300876"/>
                  </a:lnTo>
                  <a:lnTo>
                    <a:pt x="964623" y="1300876"/>
                  </a:lnTo>
                  <a:lnTo>
                    <a:pt x="1234976" y="1030520"/>
                  </a:lnTo>
                  <a:lnTo>
                    <a:pt x="204454" y="0"/>
                  </a:lnTo>
                  <a:close/>
                </a:path>
              </a:pathLst>
            </a:custGeom>
            <a:solidFill>
              <a:srgbClr val="6fb0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51" name="PlaceHolder 5"/>
          <p:cNvSpPr/>
          <p:nvPr/>
        </p:nvSpPr>
        <p:spPr>
          <a:xfrm>
            <a:off x="1872000" y="396000"/>
            <a:ext cx="1439640" cy="35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520" bIns="0" anchor="t">
            <a:noAutofit/>
          </a:bodyPr>
          <a:p>
            <a:pPr marL="12600">
              <a:lnSpc>
                <a:spcPct val="100000"/>
              </a:lnSpc>
              <a:spcBef>
                <a:spcPts val="91"/>
              </a:spcBef>
              <a:buNone/>
            </a:pPr>
            <a:r>
              <a:rPr b="0" lang="es-ES" sz="1600" spc="-1" strike="noStrike">
                <a:solidFill>
                  <a:srgbClr val="ffffff"/>
                </a:solidFill>
                <a:latin typeface="Cambria"/>
                <a:ea typeface="DejaVu Sans"/>
              </a:rPr>
              <a:t>Clientes DNS</a:t>
            </a:r>
            <a:endParaRPr b="0" lang="es-ES" sz="1600" spc="-1" strike="noStrike">
              <a:latin typeface="Arial"/>
            </a:endParaRPr>
          </a:p>
        </p:txBody>
      </p:sp>
    </p:spTree>
  </p:cSld>
  <p:transition spd="slow">
    <p:wheel spokes="1"/>
  </p:transition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object 72"/>
          <p:cNvSpPr/>
          <p:nvPr/>
        </p:nvSpPr>
        <p:spPr>
          <a:xfrm>
            <a:off x="1440" y="0"/>
            <a:ext cx="818640" cy="851760"/>
          </a:xfrm>
          <a:custGeom>
            <a:avLst/>
            <a:gdLst/>
            <a:ahLst/>
            <a:rect l="l" t="t" r="r" b="b"/>
            <a:pathLst>
              <a:path w="820419" h="853440">
                <a:moveTo>
                  <a:pt x="522571" y="0"/>
                </a:moveTo>
                <a:lnTo>
                  <a:pt x="6352" y="0"/>
                </a:lnTo>
                <a:lnTo>
                  <a:pt x="0" y="6352"/>
                </a:lnTo>
                <a:lnTo>
                  <a:pt x="0" y="588633"/>
                </a:lnTo>
                <a:lnTo>
                  <a:pt x="264461" y="853095"/>
                </a:lnTo>
                <a:lnTo>
                  <a:pt x="820067" y="297490"/>
                </a:lnTo>
                <a:lnTo>
                  <a:pt x="522571" y="0"/>
                </a:lnTo>
                <a:close/>
              </a:path>
            </a:pathLst>
          </a:custGeom>
          <a:solidFill>
            <a:srgbClr val="484c6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53" name="object 73"/>
          <p:cNvGrpSpPr/>
          <p:nvPr/>
        </p:nvGrpSpPr>
        <p:grpSpPr>
          <a:xfrm>
            <a:off x="1440" y="0"/>
            <a:ext cx="2410560" cy="3286800"/>
            <a:chOff x="1440" y="0"/>
            <a:chExt cx="2410560" cy="3286800"/>
          </a:xfrm>
        </p:grpSpPr>
        <p:sp>
          <p:nvSpPr>
            <p:cNvPr id="354" name="object 74"/>
            <p:cNvSpPr/>
            <p:nvPr/>
          </p:nvSpPr>
          <p:spPr>
            <a:xfrm>
              <a:off x="317520" y="2034360"/>
              <a:ext cx="2059560" cy="1252440"/>
            </a:xfrm>
            <a:custGeom>
              <a:avLst/>
              <a:gdLst/>
              <a:ahLst/>
              <a:rect l="l" t="t" r="r" b="b"/>
              <a:pathLst>
                <a:path w="2061210" h="1254125">
                  <a:moveTo>
                    <a:pt x="1030922" y="0"/>
                  </a:moveTo>
                  <a:lnTo>
                    <a:pt x="0" y="1030520"/>
                  </a:lnTo>
                  <a:lnTo>
                    <a:pt x="223138" y="1253572"/>
                  </a:lnTo>
                  <a:lnTo>
                    <a:pt x="1838088" y="1253572"/>
                  </a:lnTo>
                  <a:lnTo>
                    <a:pt x="2061054" y="1030520"/>
                  </a:lnTo>
                  <a:lnTo>
                    <a:pt x="1030922" y="0"/>
                  </a:lnTo>
                  <a:close/>
                </a:path>
              </a:pathLst>
            </a:custGeom>
            <a:solidFill>
              <a:srgbClr val="484c6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5" name="object 75"/>
            <p:cNvSpPr/>
            <p:nvPr/>
          </p:nvSpPr>
          <p:spPr>
            <a:xfrm>
              <a:off x="1440" y="957240"/>
              <a:ext cx="1293120" cy="2059560"/>
            </a:xfrm>
            <a:custGeom>
              <a:avLst/>
              <a:gdLst/>
              <a:ahLst/>
              <a:rect l="l" t="t" r="r" b="b"/>
              <a:pathLst>
                <a:path w="1294765" h="2061210">
                  <a:moveTo>
                    <a:pt x="263949" y="0"/>
                  </a:moveTo>
                  <a:lnTo>
                    <a:pt x="0" y="264053"/>
                  </a:lnTo>
                  <a:lnTo>
                    <a:pt x="0" y="1797205"/>
                  </a:lnTo>
                  <a:lnTo>
                    <a:pt x="263949" y="2061054"/>
                  </a:lnTo>
                  <a:lnTo>
                    <a:pt x="1294482" y="1030925"/>
                  </a:lnTo>
                  <a:lnTo>
                    <a:pt x="263949" y="0"/>
                  </a:lnTo>
                  <a:close/>
                </a:path>
              </a:pathLst>
            </a:custGeom>
            <a:solidFill>
              <a:srgbClr val="6fb0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356" name="object 76" descr=""/>
            <p:cNvPicPr/>
            <p:nvPr/>
          </p:nvPicPr>
          <p:blipFill>
            <a:blip r:embed="rId1"/>
            <a:stretch/>
          </p:blipFill>
          <p:spPr>
            <a:xfrm>
              <a:off x="377280" y="0"/>
              <a:ext cx="2034720" cy="19317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2710440" y="362880"/>
            <a:ext cx="2801160" cy="565920"/>
          </a:xfrm>
          <a:prstGeom prst="rect">
            <a:avLst/>
          </a:prstGeom>
          <a:noFill/>
          <a:ln w="0">
            <a:noFill/>
          </a:ln>
        </p:spPr>
        <p:txBody>
          <a:bodyPr lIns="0" rIns="0" tIns="17280" bIns="0" anchor="t">
            <a:noAutofit/>
          </a:bodyPr>
          <a:p>
            <a:pPr marL="12600">
              <a:lnSpc>
                <a:spcPct val="100000"/>
              </a:lnSpc>
              <a:spcBef>
                <a:spcPts val="136"/>
              </a:spcBef>
              <a:buNone/>
            </a:pPr>
            <a:r>
              <a:rPr b="0" lang="es-ES" sz="1450" spc="72" strike="noStrike">
                <a:solidFill>
                  <a:srgbClr val="ffffff"/>
                </a:solidFill>
                <a:latin typeface="Cambria"/>
              </a:rPr>
              <a:t>Software de</a:t>
            </a:r>
            <a:br>
              <a:rPr sz="1450"/>
            </a:br>
            <a:r>
              <a:rPr b="0" lang="es-ES" sz="1450" spc="72" strike="noStrike">
                <a:solidFill>
                  <a:srgbClr val="ffffff"/>
                </a:solidFill>
                <a:latin typeface="Cambria"/>
              </a:rPr>
              <a:t>Servidor DNS</a:t>
            </a:r>
            <a:endParaRPr b="0" lang="es-ES" sz="1450" spc="-1" strike="noStrike">
              <a:latin typeface="Arial"/>
            </a:endParaRPr>
          </a:p>
        </p:txBody>
      </p:sp>
      <p:sp>
        <p:nvSpPr>
          <p:cNvPr id="358" name="object 77"/>
          <p:cNvSpPr/>
          <p:nvPr/>
        </p:nvSpPr>
        <p:spPr>
          <a:xfrm>
            <a:off x="2736000" y="936000"/>
            <a:ext cx="2304000" cy="235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 algn="just">
              <a:lnSpc>
                <a:spcPct val="101000"/>
              </a:lnSpc>
              <a:spcBef>
                <a:spcPts val="96"/>
              </a:spcBef>
              <a:buNone/>
            </a:pPr>
            <a:r>
              <a:rPr b="0" lang="es-ES" sz="800" spc="-1" strike="noStrike">
                <a:solidFill>
                  <a:srgbClr val="ffffff"/>
                </a:solidFill>
                <a:latin typeface="arial"/>
                <a:ea typeface="DejaVu Sans"/>
              </a:rPr>
              <a:t>BIND: servidor DNS de código aberto moi utilizado.</a:t>
            </a:r>
            <a:endParaRPr b="0" lang="es-ES" sz="800" spc="-1" strike="noStrike">
              <a:latin typeface="Arial"/>
            </a:endParaRPr>
          </a:p>
          <a:p>
            <a:pPr marL="12600" algn="just">
              <a:lnSpc>
                <a:spcPct val="101000"/>
              </a:lnSpc>
              <a:spcBef>
                <a:spcPts val="96"/>
              </a:spcBef>
              <a:buNone/>
            </a:pPr>
            <a:endParaRPr b="0" lang="es-ES" sz="800" spc="-1" strike="noStrike">
              <a:latin typeface="Arial"/>
            </a:endParaRPr>
          </a:p>
          <a:p>
            <a:pPr marL="12600" algn="just">
              <a:lnSpc>
                <a:spcPct val="101000"/>
              </a:lnSpc>
              <a:spcBef>
                <a:spcPts val="96"/>
              </a:spcBef>
              <a:buNone/>
            </a:pPr>
            <a:r>
              <a:rPr b="0" lang="es-ES" sz="800" spc="-1" strike="noStrike">
                <a:solidFill>
                  <a:srgbClr val="ffffff"/>
                </a:solidFill>
                <a:latin typeface="arial"/>
                <a:ea typeface="DejaVu Sans"/>
              </a:rPr>
              <a:t>Microsoft DNS Server: Integrado en Windows Server, para aloxar zonas DNS.</a:t>
            </a:r>
            <a:endParaRPr b="0" lang="es-ES" sz="800" spc="-1" strike="noStrike">
              <a:latin typeface="Arial"/>
            </a:endParaRPr>
          </a:p>
          <a:p>
            <a:pPr marL="12600" algn="just">
              <a:lnSpc>
                <a:spcPct val="101000"/>
              </a:lnSpc>
              <a:spcBef>
                <a:spcPts val="96"/>
              </a:spcBef>
              <a:buNone/>
            </a:pPr>
            <a:endParaRPr b="0" lang="es-ES" sz="800" spc="-1" strike="noStrike">
              <a:latin typeface="Arial"/>
            </a:endParaRPr>
          </a:p>
          <a:p>
            <a:pPr marL="12600" algn="just">
              <a:lnSpc>
                <a:spcPct val="101000"/>
              </a:lnSpc>
              <a:spcBef>
                <a:spcPts val="96"/>
              </a:spcBef>
              <a:buNone/>
            </a:pPr>
            <a:r>
              <a:rPr b="0" lang="es-ES" sz="800" spc="-1" strike="noStrike">
                <a:solidFill>
                  <a:srgbClr val="ffffff"/>
                </a:solidFill>
                <a:latin typeface="arial"/>
                <a:ea typeface="DejaVu Sans"/>
              </a:rPr>
              <a:t>Dnsmasq: DNS e DHCP para redes pequenas, con caché.</a:t>
            </a:r>
            <a:endParaRPr b="0" lang="es-ES" sz="800" spc="-1" strike="noStrike">
              <a:latin typeface="Arial"/>
            </a:endParaRPr>
          </a:p>
          <a:p>
            <a:pPr marL="12600" algn="just">
              <a:lnSpc>
                <a:spcPct val="101000"/>
              </a:lnSpc>
              <a:spcBef>
                <a:spcPts val="96"/>
              </a:spcBef>
              <a:buNone/>
            </a:pPr>
            <a:endParaRPr b="0" lang="es-ES" sz="800" spc="-1" strike="noStrike">
              <a:latin typeface="Arial"/>
            </a:endParaRPr>
          </a:p>
          <a:p>
            <a:pPr marL="12600" algn="just">
              <a:lnSpc>
                <a:spcPct val="101000"/>
              </a:lnSpc>
              <a:spcBef>
                <a:spcPts val="96"/>
              </a:spcBef>
              <a:buNone/>
            </a:pPr>
            <a:r>
              <a:rPr b="0" lang="es-ES" sz="800" spc="-1" strike="noStrike">
                <a:solidFill>
                  <a:srgbClr val="ffffff"/>
                </a:solidFill>
                <a:latin typeface="arial"/>
                <a:ea typeface="DejaVu Sans"/>
              </a:rPr>
              <a:t>PowerDNS: DNS seguro e escalable, ideal para grandes provedores de servizos.</a:t>
            </a:r>
            <a:endParaRPr b="0" lang="es-ES" sz="800" spc="-1" strike="noStrike">
              <a:latin typeface="Arial"/>
            </a:endParaRPr>
          </a:p>
          <a:p>
            <a:pPr marL="12600" algn="just">
              <a:lnSpc>
                <a:spcPct val="101000"/>
              </a:lnSpc>
              <a:spcBef>
                <a:spcPts val="96"/>
              </a:spcBef>
              <a:buNone/>
            </a:pPr>
            <a:endParaRPr b="0" lang="es-ES" sz="800" spc="-1" strike="noStrike">
              <a:latin typeface="Arial"/>
            </a:endParaRPr>
          </a:p>
          <a:p>
            <a:pPr marL="12600" algn="just">
              <a:lnSpc>
                <a:spcPct val="101000"/>
              </a:lnSpc>
              <a:spcBef>
                <a:spcPts val="96"/>
              </a:spcBef>
              <a:buNone/>
            </a:pPr>
            <a:r>
              <a:rPr b="0" lang="es-ES" sz="800" spc="-1" strike="noStrike">
                <a:solidFill>
                  <a:srgbClr val="ffffff"/>
                </a:solidFill>
                <a:latin typeface="arial"/>
                <a:ea typeface="DejaVu Sans"/>
              </a:rPr>
              <a:t>Simple DNS Plus: Servidor DNS fácil de usar para Windows con API REST/JSON.</a:t>
            </a:r>
            <a:endParaRPr b="0" lang="es-ES" sz="800" spc="-1" strike="noStrike">
              <a:latin typeface="Arial"/>
            </a:endParaRPr>
          </a:p>
          <a:p>
            <a:pPr marL="12600" algn="just">
              <a:lnSpc>
                <a:spcPct val="101000"/>
              </a:lnSpc>
              <a:spcBef>
                <a:spcPts val="96"/>
              </a:spcBef>
              <a:buNone/>
            </a:pPr>
            <a:endParaRPr b="0" lang="es-ES" sz="800" spc="-1" strike="noStrike">
              <a:latin typeface="Arial"/>
            </a:endParaRPr>
          </a:p>
          <a:p>
            <a:pPr marL="12600" algn="just">
              <a:lnSpc>
                <a:spcPct val="101000"/>
              </a:lnSpc>
              <a:spcBef>
                <a:spcPts val="96"/>
              </a:spcBef>
              <a:buNone/>
            </a:pPr>
            <a:r>
              <a:rPr b="0" lang="es-ES" sz="800" spc="-1" strike="noStrike">
                <a:solidFill>
                  <a:srgbClr val="ffffff"/>
                </a:solidFill>
                <a:latin typeface="arial"/>
                <a:ea typeface="DejaVu Sans"/>
              </a:rPr>
              <a:t>NSD: servidor DNS autorizado rápido e seguro, sen caché recursiva.</a:t>
            </a:r>
            <a:endParaRPr b="0" lang="es-ES" sz="800" spc="-1" strike="noStrike">
              <a:latin typeface="Arial"/>
            </a:endParaRPr>
          </a:p>
          <a:p>
            <a:pPr marL="12600" algn="just">
              <a:lnSpc>
                <a:spcPct val="101000"/>
              </a:lnSpc>
              <a:spcBef>
                <a:spcPts val="96"/>
              </a:spcBef>
              <a:buNone/>
            </a:pPr>
            <a:endParaRPr b="0" lang="es-ES" sz="800" spc="-1" strike="noStrike">
              <a:latin typeface="Arial"/>
            </a:endParaRPr>
          </a:p>
        </p:txBody>
      </p:sp>
      <p:sp>
        <p:nvSpPr>
          <p:cNvPr id="359" name="object 78"/>
          <p:cNvSpPr/>
          <p:nvPr/>
        </p:nvSpPr>
        <p:spPr>
          <a:xfrm>
            <a:off x="2746440" y="877320"/>
            <a:ext cx="1139760" cy="28800"/>
          </a:xfrm>
          <a:custGeom>
            <a:avLst/>
            <a:gdLst/>
            <a:ahLst/>
            <a:rect l="l" t="t" r="r" b="b"/>
            <a:pathLst>
              <a:path w="1141729" h="30480">
                <a:moveTo>
                  <a:pt x="1141641" y="0"/>
                </a:moveTo>
                <a:lnTo>
                  <a:pt x="0" y="0"/>
                </a:lnTo>
                <a:lnTo>
                  <a:pt x="0" y="30454"/>
                </a:lnTo>
                <a:lnTo>
                  <a:pt x="1141641" y="30454"/>
                </a:lnTo>
                <a:lnTo>
                  <a:pt x="1141641" y="0"/>
                </a:lnTo>
                <a:close/>
              </a:path>
            </a:pathLst>
          </a:custGeom>
          <a:solidFill>
            <a:srgbClr val="6fb0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wheel spokes="1"/>
  </p:transition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object 2"/>
          <p:cNvGrpSpPr/>
          <p:nvPr/>
        </p:nvGrpSpPr>
        <p:grpSpPr>
          <a:xfrm>
            <a:off x="3636000" y="0"/>
            <a:ext cx="1109880" cy="615600"/>
            <a:chOff x="3636000" y="0"/>
            <a:chExt cx="1109880" cy="615600"/>
          </a:xfrm>
        </p:grpSpPr>
        <p:sp>
          <p:nvSpPr>
            <p:cNvPr id="361" name="object 3"/>
            <p:cNvSpPr/>
            <p:nvPr/>
          </p:nvSpPr>
          <p:spPr>
            <a:xfrm>
              <a:off x="3807360" y="0"/>
              <a:ext cx="938520" cy="615600"/>
            </a:xfrm>
            <a:custGeom>
              <a:avLst/>
              <a:gdLst/>
              <a:ahLst/>
              <a:rect l="l" t="t" r="r" b="b"/>
              <a:pathLst>
                <a:path w="940435" h="617220">
                  <a:moveTo>
                    <a:pt x="878825" y="0"/>
                  </a:moveTo>
                  <a:lnTo>
                    <a:pt x="233037" y="0"/>
                  </a:lnTo>
                  <a:lnTo>
                    <a:pt x="0" y="233049"/>
                  </a:lnTo>
                  <a:lnTo>
                    <a:pt x="384505" y="616768"/>
                  </a:lnTo>
                  <a:lnTo>
                    <a:pt x="940112" y="61185"/>
                  </a:lnTo>
                  <a:lnTo>
                    <a:pt x="878825" y="0"/>
                  </a:lnTo>
                  <a:close/>
                </a:path>
              </a:pathLst>
            </a:custGeom>
            <a:solidFill>
              <a:srgbClr val="484c6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2" name="object 4"/>
            <p:cNvSpPr/>
            <p:nvPr/>
          </p:nvSpPr>
          <p:spPr>
            <a:xfrm>
              <a:off x="3636000" y="0"/>
              <a:ext cx="463680" cy="261720"/>
            </a:xfrm>
            <a:custGeom>
              <a:avLst/>
              <a:gdLst/>
              <a:ahLst/>
              <a:rect l="l" t="t" r="r" b="b"/>
              <a:pathLst>
                <a:path w="465454" h="263525">
                  <a:moveTo>
                    <a:pt x="464890" y="0"/>
                  </a:moveTo>
                  <a:lnTo>
                    <a:pt x="61173" y="0"/>
                  </a:lnTo>
                  <a:lnTo>
                    <a:pt x="0" y="61173"/>
                  </a:lnTo>
                  <a:lnTo>
                    <a:pt x="201472" y="263426"/>
                  </a:lnTo>
                  <a:lnTo>
                    <a:pt x="464890" y="0"/>
                  </a:lnTo>
                  <a:close/>
                </a:path>
              </a:pathLst>
            </a:custGeom>
            <a:solidFill>
              <a:srgbClr val="6fb0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63" name="object 5"/>
          <p:cNvGrpSpPr/>
          <p:nvPr/>
        </p:nvGrpSpPr>
        <p:grpSpPr>
          <a:xfrm>
            <a:off x="1440" y="0"/>
            <a:ext cx="2154600" cy="2382480"/>
            <a:chOff x="1440" y="0"/>
            <a:chExt cx="2154600" cy="2382480"/>
          </a:xfrm>
        </p:grpSpPr>
        <p:sp>
          <p:nvSpPr>
            <p:cNvPr id="364" name="object 6"/>
            <p:cNvSpPr/>
            <p:nvPr/>
          </p:nvSpPr>
          <p:spPr>
            <a:xfrm>
              <a:off x="1706400" y="0"/>
              <a:ext cx="449640" cy="388080"/>
            </a:xfrm>
            <a:custGeom>
              <a:avLst/>
              <a:gdLst/>
              <a:ahLst/>
              <a:rect l="l" t="t" r="r" b="b"/>
              <a:pathLst>
                <a:path w="451485" h="389890">
                  <a:moveTo>
                    <a:pt x="451374" y="0"/>
                  </a:moveTo>
                  <a:lnTo>
                    <a:pt x="327853" y="0"/>
                  </a:lnTo>
                  <a:lnTo>
                    <a:pt x="0" y="328147"/>
                  </a:lnTo>
                  <a:lnTo>
                    <a:pt x="61438" y="389582"/>
                  </a:lnTo>
                  <a:lnTo>
                    <a:pt x="451374" y="0"/>
                  </a:lnTo>
                  <a:close/>
                </a:path>
              </a:pathLst>
            </a:custGeom>
            <a:solidFill>
              <a:srgbClr val="6fb0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5" name="object 7"/>
            <p:cNvSpPr/>
            <p:nvPr/>
          </p:nvSpPr>
          <p:spPr>
            <a:xfrm>
              <a:off x="922680" y="193680"/>
              <a:ext cx="1109520" cy="1109520"/>
            </a:xfrm>
            <a:custGeom>
              <a:avLst/>
              <a:gdLst/>
              <a:ahLst/>
              <a:rect l="l" t="t" r="r" b="b"/>
              <a:pathLst>
                <a:path w="1111250" h="1111250">
                  <a:moveTo>
                    <a:pt x="555997" y="0"/>
                  </a:moveTo>
                  <a:lnTo>
                    <a:pt x="0" y="555604"/>
                  </a:lnTo>
                  <a:lnTo>
                    <a:pt x="555997" y="1111209"/>
                  </a:lnTo>
                  <a:lnTo>
                    <a:pt x="1111197" y="555604"/>
                  </a:lnTo>
                  <a:lnTo>
                    <a:pt x="555997" y="0"/>
                  </a:lnTo>
                  <a:close/>
                </a:path>
              </a:pathLst>
            </a:custGeom>
            <a:solidFill>
              <a:srgbClr val="484c6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6" name="object 8"/>
            <p:cNvSpPr/>
            <p:nvPr/>
          </p:nvSpPr>
          <p:spPr>
            <a:xfrm>
              <a:off x="1440" y="322920"/>
              <a:ext cx="1427760" cy="2059560"/>
            </a:xfrm>
            <a:custGeom>
              <a:avLst/>
              <a:gdLst/>
              <a:ahLst/>
              <a:rect l="l" t="t" r="r" b="b"/>
              <a:pathLst>
                <a:path w="1429385" h="2061210">
                  <a:moveTo>
                    <a:pt x="398644" y="0"/>
                  </a:moveTo>
                  <a:lnTo>
                    <a:pt x="0" y="398644"/>
                  </a:lnTo>
                  <a:lnTo>
                    <a:pt x="0" y="1662717"/>
                  </a:lnTo>
                  <a:lnTo>
                    <a:pt x="398644" y="2061054"/>
                  </a:lnTo>
                  <a:lnTo>
                    <a:pt x="1428774" y="1030924"/>
                  </a:lnTo>
                  <a:lnTo>
                    <a:pt x="398644" y="0"/>
                  </a:lnTo>
                  <a:close/>
                </a:path>
              </a:pathLst>
            </a:custGeom>
            <a:solidFill>
              <a:srgbClr val="6fb0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67" name="object 9"/>
          <p:cNvSpPr/>
          <p:nvPr/>
        </p:nvSpPr>
        <p:spPr>
          <a:xfrm>
            <a:off x="4247280" y="0"/>
            <a:ext cx="1597680" cy="1702080"/>
          </a:xfrm>
          <a:custGeom>
            <a:avLst/>
            <a:gdLst/>
            <a:ahLst/>
            <a:rect l="l" t="t" r="r" b="b"/>
            <a:pathLst>
              <a:path w="1599564" h="1703705">
                <a:moveTo>
                  <a:pt x="1388727" y="0"/>
                </a:moveTo>
                <a:lnTo>
                  <a:pt x="672847" y="0"/>
                </a:lnTo>
                <a:lnTo>
                  <a:pt x="0" y="672333"/>
                </a:lnTo>
                <a:lnTo>
                  <a:pt x="1030925" y="1703259"/>
                </a:lnTo>
                <a:lnTo>
                  <a:pt x="1599294" y="1134452"/>
                </a:lnTo>
                <a:lnTo>
                  <a:pt x="1599294" y="210568"/>
                </a:lnTo>
                <a:lnTo>
                  <a:pt x="1388727" y="0"/>
                </a:lnTo>
                <a:close/>
              </a:path>
            </a:pathLst>
          </a:custGeom>
          <a:solidFill>
            <a:srgbClr val="484c6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object 10"/>
          <p:cNvSpPr/>
          <p:nvPr/>
        </p:nvSpPr>
        <p:spPr>
          <a:xfrm>
            <a:off x="182520" y="0"/>
            <a:ext cx="1383840" cy="690840"/>
          </a:xfrm>
          <a:custGeom>
            <a:avLst/>
            <a:gdLst/>
            <a:ahLst/>
            <a:rect l="l" t="t" r="r" b="b"/>
            <a:pathLst>
              <a:path w="1385570" h="692785">
                <a:moveTo>
                  <a:pt x="1385427" y="0"/>
                </a:moveTo>
                <a:lnTo>
                  <a:pt x="0" y="0"/>
                </a:lnTo>
                <a:lnTo>
                  <a:pt x="692710" y="692456"/>
                </a:lnTo>
                <a:lnTo>
                  <a:pt x="1385427" y="0"/>
                </a:lnTo>
                <a:close/>
              </a:path>
            </a:pathLst>
          </a:custGeom>
          <a:solidFill>
            <a:srgbClr val="484c6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object 13"/>
          <p:cNvSpPr/>
          <p:nvPr/>
        </p:nvSpPr>
        <p:spPr>
          <a:xfrm>
            <a:off x="1259280" y="1501560"/>
            <a:ext cx="3328920" cy="117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2177280" y="780840"/>
            <a:ext cx="1566000" cy="29808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>
              <a:lnSpc>
                <a:spcPct val="100000"/>
              </a:lnSpc>
              <a:spcBef>
                <a:spcPts val="96"/>
              </a:spcBef>
              <a:buNone/>
            </a:pPr>
            <a:r>
              <a:rPr b="0" lang="es-ES" sz="1800" spc="52" strike="noStrike">
                <a:solidFill>
                  <a:srgbClr val="ffffff"/>
                </a:solidFill>
                <a:latin typeface="Cambria"/>
              </a:rPr>
              <a:t>Bibliografía</a:t>
            </a:r>
            <a:br>
              <a:rPr sz="1800"/>
            </a:br>
            <a:endParaRPr b="0" lang="es-ES" sz="1800" spc="-1" strike="noStrike">
              <a:latin typeface="Arial"/>
            </a:endParaRPr>
          </a:p>
        </p:txBody>
      </p:sp>
      <p:sp>
        <p:nvSpPr>
          <p:cNvPr id="371" name="object 15"/>
          <p:cNvSpPr/>
          <p:nvPr/>
        </p:nvSpPr>
        <p:spPr>
          <a:xfrm>
            <a:off x="2196000" y="1115640"/>
            <a:ext cx="1438920" cy="28800"/>
          </a:xfrm>
          <a:custGeom>
            <a:avLst/>
            <a:gdLst/>
            <a:ahLst/>
            <a:rect l="l" t="t" r="r" b="b"/>
            <a:pathLst>
              <a:path w="1251585" h="30480">
                <a:moveTo>
                  <a:pt x="1251242" y="0"/>
                </a:moveTo>
                <a:lnTo>
                  <a:pt x="0" y="0"/>
                </a:lnTo>
                <a:lnTo>
                  <a:pt x="0" y="30454"/>
                </a:lnTo>
                <a:lnTo>
                  <a:pt x="1251242" y="30454"/>
                </a:lnTo>
                <a:lnTo>
                  <a:pt x="1251242" y="0"/>
                </a:lnTo>
                <a:close/>
              </a:path>
            </a:pathLst>
          </a:custGeom>
          <a:solidFill>
            <a:srgbClr val="6fb0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object 79"/>
          <p:cNvSpPr/>
          <p:nvPr/>
        </p:nvSpPr>
        <p:spPr>
          <a:xfrm>
            <a:off x="1836000" y="1260000"/>
            <a:ext cx="2304000" cy="94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 algn="just">
              <a:lnSpc>
                <a:spcPct val="101000"/>
              </a:lnSpc>
              <a:spcBef>
                <a:spcPts val="96"/>
              </a:spcBef>
              <a:buNone/>
            </a:pPr>
            <a:r>
              <a:rPr b="0" lang="es-ES" sz="800" spc="-1" strike="noStrike">
                <a:solidFill>
                  <a:srgbClr val="ffffff"/>
                </a:solidFill>
                <a:latin typeface="arial"/>
                <a:ea typeface="DejaVu Sans"/>
                <a:hlinkClick r:id="rId1"/>
              </a:rPr>
              <a:t>https://www.csuc.cat/sites/default/files/2021-02/Secundaris%20i%20r%C3%A8pliques%20de%20DNS.png</a:t>
            </a:r>
            <a:endParaRPr b="0" lang="es-ES" sz="800" spc="-1" strike="noStrike">
              <a:latin typeface="Arial"/>
            </a:endParaRPr>
          </a:p>
          <a:p>
            <a:pPr marL="12600" algn="just">
              <a:lnSpc>
                <a:spcPct val="101000"/>
              </a:lnSpc>
              <a:spcBef>
                <a:spcPts val="96"/>
              </a:spcBef>
              <a:buNone/>
            </a:pPr>
            <a:endParaRPr b="0" lang="es-ES" sz="800" spc="-1" strike="noStrike">
              <a:latin typeface="Arial"/>
            </a:endParaRPr>
          </a:p>
          <a:p>
            <a:pPr marL="12600" algn="just">
              <a:lnSpc>
                <a:spcPct val="101000"/>
              </a:lnSpc>
              <a:spcBef>
                <a:spcPts val="96"/>
              </a:spcBef>
              <a:buNone/>
            </a:pPr>
            <a:r>
              <a:rPr b="0" lang="es-ES" sz="800" spc="-1" strike="noStrike">
                <a:solidFill>
                  <a:srgbClr val="ffffff"/>
                </a:solidFill>
                <a:latin typeface="arial"/>
                <a:ea typeface="DejaVu Sans"/>
                <a:hlinkClick r:id="rId2"/>
              </a:rPr>
              <a:t>https://www.cloudflare.com/es-es/learning/dns/what-is-dns/</a:t>
            </a:r>
            <a:endParaRPr b="0" lang="es-ES" sz="800" spc="-1" strike="noStrike">
              <a:latin typeface="Arial"/>
            </a:endParaRPr>
          </a:p>
          <a:p>
            <a:pPr marL="12600" algn="just">
              <a:lnSpc>
                <a:spcPct val="101000"/>
              </a:lnSpc>
              <a:spcBef>
                <a:spcPts val="96"/>
              </a:spcBef>
              <a:buNone/>
            </a:pPr>
            <a:endParaRPr b="0" lang="es-ES" sz="800" spc="-1" strike="noStrike">
              <a:latin typeface="Arial"/>
            </a:endParaRPr>
          </a:p>
          <a:p>
            <a:pPr marL="12600" algn="just">
              <a:lnSpc>
                <a:spcPct val="101000"/>
              </a:lnSpc>
              <a:spcBef>
                <a:spcPts val="96"/>
              </a:spcBef>
              <a:buNone/>
            </a:pPr>
            <a:r>
              <a:rPr b="0" lang="es-ES" sz="800" spc="-1" strike="noStrike">
                <a:solidFill>
                  <a:srgbClr val="ffffff"/>
                </a:solidFill>
                <a:latin typeface="arial"/>
                <a:ea typeface="DejaVu Sans"/>
                <a:hlinkClick r:id="rId3"/>
              </a:rPr>
              <a:t>https://es.wikipedia.org/wiki/Sistema_de_nombres_de_dominio</a:t>
            </a:r>
            <a:endParaRPr b="0" lang="es-ES" sz="800" spc="-1" strike="noStrike">
              <a:latin typeface="Arial"/>
            </a:endParaRPr>
          </a:p>
          <a:p>
            <a:pPr marL="12600" algn="just">
              <a:lnSpc>
                <a:spcPct val="101000"/>
              </a:lnSpc>
              <a:spcBef>
                <a:spcPts val="96"/>
              </a:spcBef>
              <a:buNone/>
            </a:pPr>
            <a:endParaRPr b="0" lang="es-ES" sz="800" spc="-1" strike="noStrike">
              <a:latin typeface="Arial"/>
            </a:endParaRPr>
          </a:p>
          <a:p>
            <a:pPr marL="12600" algn="just">
              <a:lnSpc>
                <a:spcPct val="101000"/>
              </a:lnSpc>
              <a:spcBef>
                <a:spcPts val="96"/>
              </a:spcBef>
              <a:buNone/>
            </a:pPr>
            <a:r>
              <a:rPr b="0" lang="es-ES" sz="800" spc="-1" strike="noStrike">
                <a:solidFill>
                  <a:srgbClr val="ffffff"/>
                </a:solidFill>
                <a:latin typeface="arial"/>
                <a:ea typeface="DejaVu Sans"/>
                <a:hlinkClick r:id="rId4"/>
              </a:rPr>
              <a:t>https://dinahosting.com/blog/historia-del-sistema-dns/</a:t>
            </a:r>
            <a:endParaRPr b="0" lang="es-ES" sz="800" spc="-1" strike="noStrike">
              <a:latin typeface="Arial"/>
            </a:endParaRPr>
          </a:p>
        </p:txBody>
      </p:sp>
    </p:spTree>
  </p:cSld>
  <p:transition spd="slow">
    <p:dissolve/>
  </p:transition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object 2"/>
          <p:cNvSpPr/>
          <p:nvPr/>
        </p:nvSpPr>
        <p:spPr>
          <a:xfrm>
            <a:off x="10080" y="0"/>
            <a:ext cx="5843880" cy="3286080"/>
          </a:xfrm>
          <a:custGeom>
            <a:avLst/>
            <a:gdLst/>
            <a:ahLst/>
            <a:rect l="l" t="t" r="r" b="b"/>
            <a:pathLst>
              <a:path w="5845810" h="3288029">
                <a:moveTo>
                  <a:pt x="0" y="3287938"/>
                </a:moveTo>
                <a:lnTo>
                  <a:pt x="5845240" y="3287938"/>
                </a:lnTo>
                <a:lnTo>
                  <a:pt x="5845240" y="0"/>
                </a:lnTo>
                <a:lnTo>
                  <a:pt x="0" y="0"/>
                </a:lnTo>
                <a:lnTo>
                  <a:pt x="0" y="3287938"/>
                </a:lnTo>
                <a:close/>
              </a:path>
            </a:pathLst>
          </a:custGeom>
          <a:solidFill>
            <a:srgbClr val="28293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74" name="object 3"/>
          <p:cNvGrpSpPr/>
          <p:nvPr/>
        </p:nvGrpSpPr>
        <p:grpSpPr>
          <a:xfrm>
            <a:off x="732600" y="385200"/>
            <a:ext cx="4826520" cy="2196720"/>
            <a:chOff x="732600" y="385200"/>
            <a:chExt cx="4826520" cy="2196720"/>
          </a:xfrm>
        </p:grpSpPr>
        <p:sp>
          <p:nvSpPr>
            <p:cNvPr id="375" name="object 4"/>
            <p:cNvSpPr/>
            <p:nvPr/>
          </p:nvSpPr>
          <p:spPr>
            <a:xfrm>
              <a:off x="3012840" y="385200"/>
              <a:ext cx="2546280" cy="2196720"/>
            </a:xfrm>
            <a:custGeom>
              <a:avLst/>
              <a:gdLst/>
              <a:ahLst/>
              <a:rect l="l" t="t" r="r" b="b"/>
              <a:pathLst>
                <a:path w="2548254" h="2198370">
                  <a:moveTo>
                    <a:pt x="940130" y="1642630"/>
                  </a:moveTo>
                  <a:lnTo>
                    <a:pt x="556412" y="1258900"/>
                  </a:lnTo>
                  <a:lnTo>
                    <a:pt x="0" y="1814499"/>
                  </a:lnTo>
                  <a:lnTo>
                    <a:pt x="384505" y="2198230"/>
                  </a:lnTo>
                  <a:lnTo>
                    <a:pt x="940130" y="1642630"/>
                  </a:lnTo>
                  <a:close/>
                </a:path>
                <a:path w="2548254" h="2198370">
                  <a:moveTo>
                    <a:pt x="2548013" y="1030935"/>
                  </a:moveTo>
                  <a:lnTo>
                    <a:pt x="1517446" y="0"/>
                  </a:lnTo>
                  <a:lnTo>
                    <a:pt x="486956" y="1030935"/>
                  </a:lnTo>
                  <a:lnTo>
                    <a:pt x="1517446" y="2061057"/>
                  </a:lnTo>
                  <a:lnTo>
                    <a:pt x="2548013" y="1030935"/>
                  </a:lnTo>
                  <a:close/>
                </a:path>
              </a:pathLst>
            </a:custGeom>
            <a:solidFill>
              <a:srgbClr val="484c6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6" name="object 5"/>
            <p:cNvSpPr/>
            <p:nvPr/>
          </p:nvSpPr>
          <p:spPr>
            <a:xfrm>
              <a:off x="732600" y="403200"/>
              <a:ext cx="3549240" cy="1825200"/>
            </a:xfrm>
            <a:custGeom>
              <a:avLst/>
              <a:gdLst/>
              <a:ahLst/>
              <a:rect l="l" t="t" r="r" b="b"/>
              <a:pathLst>
                <a:path w="3550920" h="1826895">
                  <a:moveTo>
                    <a:pt x="1927110" y="982599"/>
                  </a:moveTo>
                  <a:lnTo>
                    <a:pt x="0" y="982599"/>
                  </a:lnTo>
                  <a:lnTo>
                    <a:pt x="0" y="1013040"/>
                  </a:lnTo>
                  <a:lnTo>
                    <a:pt x="1927110" y="1013040"/>
                  </a:lnTo>
                  <a:lnTo>
                    <a:pt x="1927110" y="982599"/>
                  </a:lnTo>
                  <a:close/>
                </a:path>
                <a:path w="3550920" h="1826895">
                  <a:moveTo>
                    <a:pt x="2867037" y="1271143"/>
                  </a:moveTo>
                  <a:lnTo>
                    <a:pt x="2664764" y="1068882"/>
                  </a:lnTo>
                  <a:lnTo>
                    <a:pt x="2109190" y="1624495"/>
                  </a:lnTo>
                  <a:lnTo>
                    <a:pt x="2311438" y="1826742"/>
                  </a:lnTo>
                  <a:lnTo>
                    <a:pt x="2867037" y="1271143"/>
                  </a:lnTo>
                  <a:close/>
                </a:path>
                <a:path w="3550920" h="1826895">
                  <a:moveTo>
                    <a:pt x="3550335" y="104495"/>
                  </a:moveTo>
                  <a:lnTo>
                    <a:pt x="3445814" y="0"/>
                  </a:lnTo>
                  <a:lnTo>
                    <a:pt x="1924621" y="1519859"/>
                  </a:lnTo>
                  <a:lnTo>
                    <a:pt x="2030463" y="1625701"/>
                  </a:lnTo>
                  <a:lnTo>
                    <a:pt x="3550335" y="104495"/>
                  </a:lnTo>
                  <a:close/>
                </a:path>
              </a:pathLst>
            </a:custGeom>
            <a:solidFill>
              <a:srgbClr val="6fb0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77" name="object 6"/>
          <p:cNvSpPr/>
          <p:nvPr/>
        </p:nvSpPr>
        <p:spPr>
          <a:xfrm>
            <a:off x="1172520" y="599760"/>
            <a:ext cx="1022760" cy="64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120" bIns="0" anchor="t">
            <a:spAutoFit/>
          </a:bodyPr>
          <a:p>
            <a:pPr marL="12600">
              <a:lnSpc>
                <a:spcPct val="100000"/>
              </a:lnSpc>
              <a:spcBef>
                <a:spcPts val="119"/>
              </a:spcBef>
              <a:buNone/>
            </a:pPr>
            <a:r>
              <a:rPr b="0" lang="es-ES" sz="4150" spc="83" strike="noStrike">
                <a:solidFill>
                  <a:srgbClr val="ffffff"/>
                </a:solidFill>
                <a:latin typeface="Cambria"/>
                <a:ea typeface="DejaVu Sans"/>
              </a:rPr>
              <a:t>Fi</a:t>
            </a:r>
            <a:r>
              <a:rPr b="0" lang="es-ES" sz="4150" spc="143" strike="noStrike">
                <a:solidFill>
                  <a:srgbClr val="ffffff"/>
                </a:solidFill>
                <a:latin typeface="Cambria"/>
                <a:ea typeface="DejaVu Sans"/>
              </a:rPr>
              <a:t>n</a:t>
            </a:r>
            <a:endParaRPr b="0" lang="es-ES" sz="4150" spc="-1" strike="noStrike">
              <a:latin typeface="Arial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object 2"/>
          <p:cNvSpPr/>
          <p:nvPr/>
        </p:nvSpPr>
        <p:spPr>
          <a:xfrm>
            <a:off x="1052640" y="0"/>
            <a:ext cx="1081440" cy="540000"/>
          </a:xfrm>
          <a:custGeom>
            <a:avLst/>
            <a:gdLst/>
            <a:ahLst/>
            <a:rect l="l" t="t" r="r" b="b"/>
            <a:pathLst>
              <a:path w="1083310" h="541655">
                <a:moveTo>
                  <a:pt x="1082975" y="0"/>
                </a:moveTo>
                <a:lnTo>
                  <a:pt x="0" y="0"/>
                </a:lnTo>
                <a:lnTo>
                  <a:pt x="541483" y="541483"/>
                </a:lnTo>
                <a:lnTo>
                  <a:pt x="1082975" y="0"/>
                </a:lnTo>
                <a:close/>
              </a:path>
            </a:pathLst>
          </a:custGeom>
          <a:solidFill>
            <a:srgbClr val="6fb0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40" name="object 3"/>
          <p:cNvGrpSpPr/>
          <p:nvPr/>
        </p:nvGrpSpPr>
        <p:grpSpPr>
          <a:xfrm>
            <a:off x="1440" y="1009080"/>
            <a:ext cx="569880" cy="1110240"/>
            <a:chOff x="1440" y="1009080"/>
            <a:chExt cx="569880" cy="1110240"/>
          </a:xfrm>
        </p:grpSpPr>
        <p:sp>
          <p:nvSpPr>
            <p:cNvPr id="141" name="object 4"/>
            <p:cNvSpPr/>
            <p:nvPr/>
          </p:nvSpPr>
          <p:spPr>
            <a:xfrm>
              <a:off x="1440" y="1181160"/>
              <a:ext cx="569880" cy="938160"/>
            </a:xfrm>
            <a:custGeom>
              <a:avLst/>
              <a:gdLst/>
              <a:ahLst/>
              <a:rect l="l" t="t" r="r" b="b"/>
              <a:pathLst>
                <a:path w="571500" h="939800">
                  <a:moveTo>
                    <a:pt x="187320" y="0"/>
                  </a:moveTo>
                  <a:lnTo>
                    <a:pt x="0" y="187320"/>
                  </a:lnTo>
                  <a:lnTo>
                    <a:pt x="0" y="923890"/>
                  </a:lnTo>
                  <a:lnTo>
                    <a:pt x="15442" y="939332"/>
                  </a:lnTo>
                  <a:lnTo>
                    <a:pt x="571048" y="383727"/>
                  </a:lnTo>
                  <a:lnTo>
                    <a:pt x="187320" y="0"/>
                  </a:lnTo>
                  <a:close/>
                </a:path>
              </a:pathLst>
            </a:custGeom>
            <a:solidFill>
              <a:srgbClr val="484c6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" name="object 5"/>
            <p:cNvSpPr/>
            <p:nvPr/>
          </p:nvSpPr>
          <p:spPr>
            <a:xfrm>
              <a:off x="1440" y="1009080"/>
              <a:ext cx="216000" cy="418680"/>
            </a:xfrm>
            <a:custGeom>
              <a:avLst/>
              <a:gdLst/>
              <a:ahLst/>
              <a:rect l="l" t="t" r="r" b="b"/>
              <a:pathLst>
                <a:path w="217804" h="420369">
                  <a:moveTo>
                    <a:pt x="15439" y="0"/>
                  </a:moveTo>
                  <a:lnTo>
                    <a:pt x="0" y="15439"/>
                  </a:lnTo>
                  <a:lnTo>
                    <a:pt x="0" y="419948"/>
                  </a:lnTo>
                  <a:lnTo>
                    <a:pt x="217693" y="202249"/>
                  </a:lnTo>
                  <a:lnTo>
                    <a:pt x="15439" y="0"/>
                  </a:lnTo>
                  <a:close/>
                </a:path>
              </a:pathLst>
            </a:custGeom>
            <a:solidFill>
              <a:srgbClr val="6fb0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3" name="object 6"/>
          <p:cNvGrpSpPr/>
          <p:nvPr/>
        </p:nvGrpSpPr>
        <p:grpSpPr>
          <a:xfrm>
            <a:off x="0" y="0"/>
            <a:ext cx="2721960" cy="3286800"/>
            <a:chOff x="0" y="0"/>
            <a:chExt cx="2721960" cy="3286800"/>
          </a:xfrm>
        </p:grpSpPr>
        <p:sp>
          <p:nvSpPr>
            <p:cNvPr id="144" name="object 7"/>
            <p:cNvSpPr/>
            <p:nvPr/>
          </p:nvSpPr>
          <p:spPr>
            <a:xfrm>
              <a:off x="662400" y="548280"/>
              <a:ext cx="2059560" cy="2059560"/>
            </a:xfrm>
            <a:custGeom>
              <a:avLst/>
              <a:gdLst/>
              <a:ahLst/>
              <a:rect l="l" t="t" r="r" b="b"/>
              <a:pathLst>
                <a:path w="2061210" h="2061210">
                  <a:moveTo>
                    <a:pt x="1030519" y="0"/>
                  </a:moveTo>
                  <a:lnTo>
                    <a:pt x="0" y="1030925"/>
                  </a:lnTo>
                  <a:lnTo>
                    <a:pt x="1030519" y="2061054"/>
                  </a:lnTo>
                  <a:lnTo>
                    <a:pt x="2061054" y="1030925"/>
                  </a:lnTo>
                  <a:lnTo>
                    <a:pt x="1030519" y="0"/>
                  </a:lnTo>
                  <a:close/>
                </a:path>
              </a:pathLst>
            </a:custGeom>
            <a:solidFill>
              <a:srgbClr val="484c6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" name="object 8"/>
            <p:cNvSpPr/>
            <p:nvPr/>
          </p:nvSpPr>
          <p:spPr>
            <a:xfrm>
              <a:off x="1752120" y="1761840"/>
              <a:ext cx="954360" cy="954360"/>
            </a:xfrm>
            <a:custGeom>
              <a:avLst/>
              <a:gdLst/>
              <a:ahLst/>
              <a:rect l="l" t="t" r="r" b="b"/>
              <a:pathLst>
                <a:path w="956310" h="956310">
                  <a:moveTo>
                    <a:pt x="894493" y="0"/>
                  </a:moveTo>
                  <a:lnTo>
                    <a:pt x="0" y="893694"/>
                  </a:lnTo>
                  <a:lnTo>
                    <a:pt x="62234" y="955941"/>
                  </a:lnTo>
                  <a:lnTo>
                    <a:pt x="955941" y="61447"/>
                  </a:lnTo>
                  <a:lnTo>
                    <a:pt x="894493" y="0"/>
                  </a:lnTo>
                  <a:close/>
                </a:path>
              </a:pathLst>
            </a:custGeom>
            <a:solidFill>
              <a:srgbClr val="6fb0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46" name="object 9" descr=""/>
            <p:cNvPicPr/>
            <p:nvPr/>
          </p:nvPicPr>
          <p:blipFill>
            <a:blip r:embed="rId1"/>
            <a:stretch/>
          </p:blipFill>
          <p:spPr>
            <a:xfrm>
              <a:off x="0" y="1672200"/>
              <a:ext cx="1700280" cy="1614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7" name="object 10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519200" cy="14734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3022200" y="448200"/>
            <a:ext cx="2016360" cy="40248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p>
            <a:pPr marL="12600">
              <a:lnSpc>
                <a:spcPct val="100000"/>
              </a:lnSpc>
              <a:spcBef>
                <a:spcPts val="105"/>
              </a:spcBef>
              <a:buNone/>
            </a:pPr>
            <a:r>
              <a:rPr b="0" lang="es-ES" sz="1600" spc="86" strike="noStrike">
                <a:solidFill>
                  <a:srgbClr val="ffffff"/>
                </a:solidFill>
                <a:latin typeface="Cambria"/>
              </a:rPr>
              <a:t>Introducción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149" name="object 12"/>
          <p:cNvSpPr/>
          <p:nvPr/>
        </p:nvSpPr>
        <p:spPr>
          <a:xfrm>
            <a:off x="3025800" y="903600"/>
            <a:ext cx="2244240" cy="165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 algn="just">
              <a:lnSpc>
                <a:spcPct val="101000"/>
              </a:lnSpc>
              <a:spcBef>
                <a:spcPts val="96"/>
              </a:spcBef>
              <a:buNone/>
            </a:pPr>
            <a:r>
              <a:rPr b="0" lang="es-ES" sz="850" spc="-1" strike="noStrike">
                <a:solidFill>
                  <a:srgbClr val="ffffff"/>
                </a:solidFill>
                <a:latin typeface="arial"/>
                <a:ea typeface="DejaVu Sans"/>
              </a:rPr>
              <a:t>O </a:t>
            </a:r>
            <a:r>
              <a:rPr b="0" lang="es-ES" sz="850" spc="-12" strike="noStrike">
                <a:solidFill>
                  <a:srgbClr val="ffffff"/>
                </a:solidFill>
                <a:latin typeface="arial"/>
                <a:ea typeface="DejaVu Sans"/>
              </a:rPr>
              <a:t>sistema </a:t>
            </a:r>
            <a:r>
              <a:rPr b="0" lang="es-ES" sz="850" spc="-1" strike="noStrike">
                <a:solidFill>
                  <a:srgbClr val="ffffff"/>
                </a:solidFill>
                <a:latin typeface="arial"/>
                <a:ea typeface="DejaVu Sans"/>
              </a:rPr>
              <a:t>de </a:t>
            </a:r>
            <a:r>
              <a:rPr b="0" lang="es-ES" sz="850" spc="-7" strike="noStrike">
                <a:solidFill>
                  <a:srgbClr val="ffffff"/>
                </a:solidFill>
                <a:latin typeface="arial"/>
                <a:ea typeface="DejaVu Sans"/>
              </a:rPr>
              <a:t>nomes </a:t>
            </a:r>
            <a:r>
              <a:rPr b="0" lang="es-ES" sz="850" spc="-1" strike="noStrike">
                <a:solidFill>
                  <a:srgbClr val="ffffff"/>
                </a:solidFill>
                <a:latin typeface="arial"/>
                <a:ea typeface="DejaVu Sans"/>
              </a:rPr>
              <a:t>de </a:t>
            </a:r>
            <a:r>
              <a:rPr b="0" lang="es-ES" sz="850" spc="-12" strike="noStrike">
                <a:solidFill>
                  <a:srgbClr val="ffffff"/>
                </a:solidFill>
                <a:latin typeface="arial"/>
                <a:ea typeface="DejaVu Sans"/>
              </a:rPr>
              <a:t>dominio </a:t>
            </a:r>
            <a:r>
              <a:rPr b="0" lang="es-ES" sz="850" spc="-7" strike="noStrike">
                <a:solidFill>
                  <a:srgbClr val="ffffff"/>
                </a:solidFill>
                <a:latin typeface="arial"/>
                <a:ea typeface="DejaVu Sans"/>
              </a:rPr>
              <a:t>(DNS) </a:t>
            </a:r>
            <a:r>
              <a:rPr b="0" lang="es-ES" sz="850" spc="-1" strike="noStrike">
                <a:solidFill>
                  <a:srgbClr val="ffffff"/>
                </a:solidFill>
                <a:latin typeface="arial"/>
                <a:ea typeface="DejaVu Sans"/>
              </a:rPr>
              <a:t>é </a:t>
            </a:r>
            <a:r>
              <a:rPr b="0" lang="es-ES" sz="850" spc="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850" spc="-15" strike="noStrike">
                <a:solidFill>
                  <a:srgbClr val="ffffff"/>
                </a:solidFill>
                <a:latin typeface="arial"/>
                <a:ea typeface="DejaVu Sans"/>
              </a:rPr>
              <a:t>esencial</a:t>
            </a:r>
            <a:r>
              <a:rPr b="0" lang="es-ES" sz="850" spc="-55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850" spc="-1" strike="noStrike">
                <a:solidFill>
                  <a:srgbClr val="ffffff"/>
                </a:solidFill>
                <a:latin typeface="arial"/>
                <a:ea typeface="DejaVu Sans"/>
              </a:rPr>
              <a:t>para</a:t>
            </a:r>
            <a:r>
              <a:rPr b="0" lang="es-ES" sz="850" spc="-52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850" spc="-7" strike="noStrike">
                <a:solidFill>
                  <a:srgbClr val="ffffff"/>
                </a:solidFill>
                <a:latin typeface="arial"/>
                <a:ea typeface="DejaVu Sans"/>
              </a:rPr>
              <a:t>navegar</a:t>
            </a:r>
            <a:r>
              <a:rPr b="0" lang="es-ES" sz="850" spc="-52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850" spc="-7" strike="noStrike">
                <a:solidFill>
                  <a:srgbClr val="ffffff"/>
                </a:solidFill>
                <a:latin typeface="arial"/>
                <a:ea typeface="DejaVu Sans"/>
              </a:rPr>
              <a:t>por</a:t>
            </a:r>
            <a:r>
              <a:rPr b="0" lang="es-ES" sz="850" spc="-52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850" spc="-7" strike="noStrike">
                <a:solidFill>
                  <a:srgbClr val="ffffff"/>
                </a:solidFill>
                <a:latin typeface="arial"/>
                <a:ea typeface="DejaVu Sans"/>
              </a:rPr>
              <a:t>Internet.</a:t>
            </a:r>
            <a:r>
              <a:rPr b="0" lang="es-ES" sz="850" spc="-52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850" spc="-1" strike="noStrike">
                <a:solidFill>
                  <a:srgbClr val="ffffff"/>
                </a:solidFill>
                <a:latin typeface="arial"/>
                <a:ea typeface="DejaVu Sans"/>
              </a:rPr>
              <a:t>Permite </a:t>
            </a:r>
            <a:r>
              <a:rPr b="0" lang="es-ES" sz="850" spc="-256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850" spc="-1" strike="noStrike">
                <a:solidFill>
                  <a:srgbClr val="ffffff"/>
                </a:solidFill>
                <a:latin typeface="arial"/>
                <a:ea typeface="DejaVu Sans"/>
              </a:rPr>
              <a:t>a</a:t>
            </a:r>
            <a:r>
              <a:rPr b="0" lang="es-ES" sz="850" spc="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850" spc="-12" strike="noStrike">
                <a:solidFill>
                  <a:srgbClr val="ffffff"/>
                </a:solidFill>
                <a:latin typeface="arial"/>
                <a:ea typeface="DejaVu Sans"/>
              </a:rPr>
              <a:t>tradución</a:t>
            </a:r>
            <a:r>
              <a:rPr b="0" lang="es-ES" sz="850" spc="-7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850" spc="-1" strike="noStrike">
                <a:solidFill>
                  <a:srgbClr val="ffffff"/>
                </a:solidFill>
                <a:latin typeface="arial"/>
                <a:ea typeface="DejaVu Sans"/>
              </a:rPr>
              <a:t>de </a:t>
            </a:r>
            <a:r>
              <a:rPr b="0" lang="es-ES" sz="850" spc="-7" strike="noStrike">
                <a:solidFill>
                  <a:srgbClr val="ffffff"/>
                </a:solidFill>
                <a:latin typeface="arial"/>
                <a:ea typeface="DejaVu Sans"/>
              </a:rPr>
              <a:t>nomes</a:t>
            </a:r>
            <a:r>
              <a:rPr b="0" lang="es-ES" sz="850" spc="-1" strike="noStrike">
                <a:solidFill>
                  <a:srgbClr val="ffffff"/>
                </a:solidFill>
                <a:latin typeface="arial"/>
                <a:ea typeface="DejaVu Sans"/>
              </a:rPr>
              <a:t> de </a:t>
            </a:r>
            <a:r>
              <a:rPr b="0" lang="es-ES" sz="850" spc="-12" strike="noStrike">
                <a:solidFill>
                  <a:srgbClr val="ffffff"/>
                </a:solidFill>
                <a:latin typeface="arial"/>
                <a:ea typeface="DejaVu Sans"/>
              </a:rPr>
              <a:t>dominio</a:t>
            </a:r>
            <a:r>
              <a:rPr b="0" lang="es-ES" sz="850" spc="-7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850" spc="-1" strike="noStrike">
                <a:solidFill>
                  <a:srgbClr val="ffffff"/>
                </a:solidFill>
                <a:latin typeface="arial"/>
                <a:ea typeface="DejaVu Sans"/>
              </a:rPr>
              <a:t>a </a:t>
            </a:r>
            <a:r>
              <a:rPr b="0" lang="es-ES" sz="850" spc="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850" spc="-15" strike="noStrike">
                <a:solidFill>
                  <a:srgbClr val="ffffff"/>
                </a:solidFill>
                <a:latin typeface="arial"/>
                <a:ea typeface="DejaVu Sans"/>
              </a:rPr>
              <a:t>enderezos</a:t>
            </a:r>
            <a:r>
              <a:rPr b="0" lang="es-ES" sz="850" spc="-52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850" spc="-1" strike="noStrike">
                <a:solidFill>
                  <a:srgbClr val="ffffff"/>
                </a:solidFill>
                <a:latin typeface="arial"/>
                <a:ea typeface="DejaVu Sans"/>
              </a:rPr>
              <a:t>IP.</a:t>
            </a:r>
            <a:endParaRPr b="0" lang="es-ES" sz="85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54"/>
              </a:spcBef>
              <a:buNone/>
            </a:pPr>
            <a:endParaRPr b="0" lang="es-ES" sz="1300" spc="-1" strike="noStrike">
              <a:latin typeface="Arial"/>
            </a:endParaRPr>
          </a:p>
          <a:p>
            <a:pPr marL="12600" algn="just">
              <a:lnSpc>
                <a:spcPct val="101000"/>
              </a:lnSpc>
              <a:buNone/>
            </a:pPr>
            <a:r>
              <a:rPr b="0" lang="es-ES" sz="850" spc="-35" strike="noStrike">
                <a:solidFill>
                  <a:srgbClr val="ffffff"/>
                </a:solidFill>
                <a:latin typeface="arial"/>
                <a:ea typeface="DejaVu Sans"/>
              </a:rPr>
              <a:t>As </a:t>
            </a:r>
            <a:r>
              <a:rPr b="0" lang="es-ES" sz="850" spc="-15" strike="noStrike">
                <a:solidFill>
                  <a:srgbClr val="ffffff"/>
                </a:solidFill>
                <a:latin typeface="arial"/>
                <a:ea typeface="DejaVu Sans"/>
              </a:rPr>
              <a:t>direccións </a:t>
            </a:r>
            <a:r>
              <a:rPr b="0" lang="es-ES" sz="850" spc="7" strike="noStrike">
                <a:solidFill>
                  <a:srgbClr val="ffffff"/>
                </a:solidFill>
                <a:latin typeface="arial"/>
                <a:ea typeface="DejaVu Sans"/>
              </a:rPr>
              <a:t>IP </a:t>
            </a:r>
            <a:r>
              <a:rPr b="0" lang="es-ES" sz="850" spc="-15" strike="noStrike">
                <a:solidFill>
                  <a:srgbClr val="ffffff"/>
                </a:solidFill>
                <a:latin typeface="arial"/>
                <a:ea typeface="DejaVu Sans"/>
              </a:rPr>
              <a:t>son </a:t>
            </a:r>
            <a:r>
              <a:rPr b="0" lang="es-ES" sz="850" spc="-1" strike="noStrike">
                <a:solidFill>
                  <a:srgbClr val="ffffff"/>
                </a:solidFill>
                <a:latin typeface="arial"/>
                <a:ea typeface="DejaVu Sans"/>
              </a:rPr>
              <a:t>números </a:t>
            </a:r>
            <a:r>
              <a:rPr b="0" lang="es-ES" sz="850" spc="-7" strike="noStrike">
                <a:solidFill>
                  <a:srgbClr val="ffffff"/>
                </a:solidFill>
                <a:latin typeface="arial"/>
                <a:ea typeface="DejaVu Sans"/>
              </a:rPr>
              <a:t>doados </a:t>
            </a:r>
            <a:r>
              <a:rPr b="0" lang="es-ES" sz="850" spc="-1" strike="noStrike">
                <a:solidFill>
                  <a:srgbClr val="ffffff"/>
                </a:solidFill>
                <a:latin typeface="arial"/>
                <a:ea typeface="DejaVu Sans"/>
              </a:rPr>
              <a:t>de  </a:t>
            </a:r>
            <a:r>
              <a:rPr b="0" lang="es-ES" sz="850" spc="-12" strike="noStrike">
                <a:solidFill>
                  <a:srgbClr val="ffffff"/>
                </a:solidFill>
                <a:latin typeface="arial"/>
                <a:ea typeface="DejaVu Sans"/>
              </a:rPr>
              <a:t>manexar polas máquinas </a:t>
            </a:r>
            <a:r>
              <a:rPr b="0" lang="es-ES" sz="850" spc="-1" strike="noStrike">
                <a:solidFill>
                  <a:srgbClr val="ffffff"/>
                </a:solidFill>
                <a:latin typeface="arial"/>
                <a:ea typeface="DejaVu Sans"/>
              </a:rPr>
              <a:t>no </a:t>
            </a:r>
            <a:r>
              <a:rPr b="0" lang="es-ES" sz="850" spc="-12" strike="noStrike">
                <a:solidFill>
                  <a:srgbClr val="ffffff"/>
                </a:solidFill>
                <a:latin typeface="arial"/>
                <a:ea typeface="DejaVu Sans"/>
              </a:rPr>
              <a:t>seu </a:t>
            </a:r>
            <a:r>
              <a:rPr b="0" lang="es-ES" sz="850" spc="-7" strike="noStrike">
                <a:solidFill>
                  <a:srgbClr val="ffffff"/>
                </a:solidFill>
                <a:latin typeface="arial"/>
                <a:ea typeface="DejaVu Sans"/>
              </a:rPr>
              <a:t>formato </a:t>
            </a:r>
            <a:r>
              <a:rPr b="0" lang="es-ES" sz="85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850" spc="-15" strike="noStrike">
                <a:solidFill>
                  <a:srgbClr val="ffffff"/>
                </a:solidFill>
                <a:latin typeface="arial"/>
                <a:ea typeface="DejaVu Sans"/>
              </a:rPr>
              <a:t>binario, </a:t>
            </a:r>
            <a:r>
              <a:rPr b="0" lang="es-ES" sz="850" spc="-1" strike="noStrike">
                <a:solidFill>
                  <a:srgbClr val="ffffff"/>
                </a:solidFill>
                <a:latin typeface="arial"/>
                <a:ea typeface="DejaVu Sans"/>
              </a:rPr>
              <a:t>pero </a:t>
            </a:r>
            <a:r>
              <a:rPr b="0" lang="es-ES" sz="850" spc="-12" strike="noStrike">
                <a:solidFill>
                  <a:srgbClr val="ffffff"/>
                </a:solidFill>
                <a:latin typeface="arial"/>
                <a:ea typeface="DejaVu Sans"/>
              </a:rPr>
              <a:t>resultan </a:t>
            </a:r>
            <a:r>
              <a:rPr b="0" lang="es-ES" sz="850" spc="-21" strike="noStrike">
                <a:solidFill>
                  <a:srgbClr val="ffffff"/>
                </a:solidFill>
                <a:latin typeface="arial"/>
                <a:ea typeface="DejaVu Sans"/>
              </a:rPr>
              <a:t>difíciles </a:t>
            </a:r>
            <a:r>
              <a:rPr b="0" lang="es-ES" sz="850" spc="-1" strike="noStrike">
                <a:solidFill>
                  <a:srgbClr val="ffffff"/>
                </a:solidFill>
                <a:latin typeface="arial"/>
                <a:ea typeface="DejaVu Sans"/>
              </a:rPr>
              <a:t>de lembrar  </a:t>
            </a:r>
            <a:r>
              <a:rPr b="0" lang="es-ES" sz="850" spc="-15" strike="noStrike">
                <a:solidFill>
                  <a:srgbClr val="ffffff"/>
                </a:solidFill>
                <a:latin typeface="arial"/>
                <a:ea typeface="DejaVu Sans"/>
              </a:rPr>
              <a:t>polos</a:t>
            </a:r>
            <a:r>
              <a:rPr b="0" lang="es-ES" sz="850" spc="-52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850" spc="-7" strike="noStrike">
                <a:solidFill>
                  <a:srgbClr val="ffffff"/>
                </a:solidFill>
                <a:latin typeface="arial"/>
                <a:ea typeface="DejaVu Sans"/>
              </a:rPr>
              <a:t>humanos.</a:t>
            </a:r>
            <a:endParaRPr b="0" lang="es-ES" sz="850" spc="-1" strike="noStrike">
              <a:latin typeface="Arial"/>
            </a:endParaRPr>
          </a:p>
          <a:p>
            <a:pPr marL="12600" algn="just">
              <a:lnSpc>
                <a:spcPct val="101000"/>
              </a:lnSpc>
              <a:spcBef>
                <a:spcPts val="1029"/>
              </a:spcBef>
              <a:buNone/>
            </a:pPr>
            <a:r>
              <a:rPr b="0" lang="es-ES" sz="850" spc="-7" strike="noStrike">
                <a:solidFill>
                  <a:srgbClr val="ffffff"/>
                </a:solidFill>
                <a:latin typeface="arial"/>
                <a:ea typeface="DejaVu Sans"/>
              </a:rPr>
              <a:t>Os </a:t>
            </a:r>
            <a:r>
              <a:rPr b="0" lang="es-ES" sz="850" spc="-1" strike="noStrike">
                <a:solidFill>
                  <a:srgbClr val="ffffff"/>
                </a:solidFill>
                <a:latin typeface="arial"/>
                <a:ea typeface="DejaVu Sans"/>
              </a:rPr>
              <a:t>DNS deseñáronse para </a:t>
            </a:r>
            <a:r>
              <a:rPr b="0" lang="es-ES" sz="850" spc="-15" strike="noStrike">
                <a:solidFill>
                  <a:srgbClr val="ffffff"/>
                </a:solidFill>
                <a:latin typeface="arial"/>
                <a:ea typeface="DejaVu Sans"/>
              </a:rPr>
              <a:t>facilitar </a:t>
            </a:r>
            <a:r>
              <a:rPr b="0" lang="es-ES" sz="850" spc="-7" strike="noStrike">
                <a:solidFill>
                  <a:srgbClr val="ffffff"/>
                </a:solidFill>
                <a:latin typeface="arial"/>
                <a:ea typeface="DejaVu Sans"/>
              </a:rPr>
              <a:t>o </a:t>
            </a:r>
            <a:r>
              <a:rPr b="0" lang="es-ES" sz="850" spc="-12" strike="noStrike">
                <a:solidFill>
                  <a:srgbClr val="ffffff"/>
                </a:solidFill>
                <a:latin typeface="arial"/>
                <a:ea typeface="DejaVu Sans"/>
              </a:rPr>
              <a:t>uso </a:t>
            </a:r>
            <a:r>
              <a:rPr b="0" lang="es-ES" sz="850" spc="-7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850" spc="-12" strike="noStrike">
                <a:solidFill>
                  <a:srgbClr val="ffffff"/>
                </a:solidFill>
                <a:latin typeface="arial"/>
                <a:ea typeface="DejaVu Sans"/>
              </a:rPr>
              <a:t>dos</a:t>
            </a:r>
            <a:r>
              <a:rPr b="0" lang="es-ES" sz="850" spc="-52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850" spc="-15" strike="noStrike">
                <a:solidFill>
                  <a:srgbClr val="ffffff"/>
                </a:solidFill>
                <a:latin typeface="arial"/>
                <a:ea typeface="DejaVu Sans"/>
              </a:rPr>
              <a:t>recursos</a:t>
            </a:r>
            <a:r>
              <a:rPr b="0" lang="es-ES" sz="850" spc="-46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850" spc="-1" strike="noStrike">
                <a:solidFill>
                  <a:srgbClr val="ffffff"/>
                </a:solidFill>
                <a:latin typeface="arial"/>
                <a:ea typeface="DejaVu Sans"/>
              </a:rPr>
              <a:t>que</a:t>
            </a:r>
            <a:r>
              <a:rPr b="0" lang="es-ES" sz="850" spc="-46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850" spc="-7" strike="noStrike">
                <a:solidFill>
                  <a:srgbClr val="ffffff"/>
                </a:solidFill>
                <a:latin typeface="arial"/>
                <a:ea typeface="DejaVu Sans"/>
              </a:rPr>
              <a:t>ofrece</a:t>
            </a:r>
            <a:r>
              <a:rPr b="0" lang="es-ES" sz="850" spc="-46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850" spc="-1" strike="noStrike">
                <a:solidFill>
                  <a:srgbClr val="ffffff"/>
                </a:solidFill>
                <a:latin typeface="arial"/>
                <a:ea typeface="DejaVu Sans"/>
              </a:rPr>
              <a:t>unha</a:t>
            </a:r>
            <a:r>
              <a:rPr b="0" lang="es-ES" sz="850" spc="-52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850" spc="-12" strike="noStrike">
                <a:solidFill>
                  <a:srgbClr val="ffffff"/>
                </a:solidFill>
                <a:latin typeface="arial"/>
                <a:ea typeface="DejaVu Sans"/>
              </a:rPr>
              <a:t>rede.</a:t>
            </a:r>
            <a:endParaRPr b="0" lang="es-ES" sz="850" spc="-1" strike="noStrike">
              <a:latin typeface="Arial"/>
            </a:endParaRPr>
          </a:p>
        </p:txBody>
      </p:sp>
      <p:sp>
        <p:nvSpPr>
          <p:cNvPr id="150" name="object 13"/>
          <p:cNvSpPr/>
          <p:nvPr/>
        </p:nvSpPr>
        <p:spPr>
          <a:xfrm>
            <a:off x="3021120" y="821880"/>
            <a:ext cx="1139760" cy="28800"/>
          </a:xfrm>
          <a:custGeom>
            <a:avLst/>
            <a:gdLst/>
            <a:ahLst/>
            <a:rect l="l" t="t" r="r" b="b"/>
            <a:pathLst>
              <a:path w="1141729" h="30480">
                <a:moveTo>
                  <a:pt x="1141653" y="0"/>
                </a:moveTo>
                <a:lnTo>
                  <a:pt x="0" y="0"/>
                </a:lnTo>
                <a:lnTo>
                  <a:pt x="0" y="30429"/>
                </a:lnTo>
                <a:lnTo>
                  <a:pt x="1141653" y="30429"/>
                </a:lnTo>
                <a:lnTo>
                  <a:pt x="1141653" y="0"/>
                </a:lnTo>
                <a:close/>
              </a:path>
            </a:pathLst>
          </a:custGeom>
          <a:solidFill>
            <a:srgbClr val="6fb0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wheel spokes="1"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object 2"/>
          <p:cNvGrpSpPr/>
          <p:nvPr/>
        </p:nvGrpSpPr>
        <p:grpSpPr>
          <a:xfrm>
            <a:off x="4041720" y="0"/>
            <a:ext cx="1803600" cy="1831680"/>
            <a:chOff x="4041720" y="0"/>
            <a:chExt cx="1803600" cy="1831680"/>
          </a:xfrm>
        </p:grpSpPr>
        <p:sp>
          <p:nvSpPr>
            <p:cNvPr id="152" name="object 3"/>
            <p:cNvSpPr/>
            <p:nvPr/>
          </p:nvSpPr>
          <p:spPr>
            <a:xfrm>
              <a:off x="5234760" y="893520"/>
              <a:ext cx="610200" cy="938160"/>
            </a:xfrm>
            <a:custGeom>
              <a:avLst/>
              <a:gdLst/>
              <a:ahLst/>
              <a:rect l="l" t="t" r="r" b="b"/>
              <a:pathLst>
                <a:path w="612139" h="939800">
                  <a:moveTo>
                    <a:pt x="555985" y="0"/>
                  </a:moveTo>
                  <a:lnTo>
                    <a:pt x="0" y="555604"/>
                  </a:lnTo>
                  <a:lnTo>
                    <a:pt x="383987" y="939332"/>
                  </a:lnTo>
                  <a:lnTo>
                    <a:pt x="612022" y="711465"/>
                  </a:lnTo>
                  <a:lnTo>
                    <a:pt x="612022" y="55994"/>
                  </a:lnTo>
                  <a:lnTo>
                    <a:pt x="555985" y="0"/>
                  </a:lnTo>
                  <a:close/>
                </a:path>
              </a:pathLst>
            </a:custGeom>
            <a:solidFill>
              <a:srgbClr val="484c6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" name="object 4"/>
            <p:cNvSpPr/>
            <p:nvPr/>
          </p:nvSpPr>
          <p:spPr>
            <a:xfrm>
              <a:off x="4041720" y="0"/>
              <a:ext cx="1803600" cy="1477800"/>
            </a:xfrm>
            <a:custGeom>
              <a:avLst/>
              <a:gdLst/>
              <a:ahLst/>
              <a:rect l="l" t="t" r="r" b="b"/>
              <a:pathLst>
                <a:path w="1805304" h="1479550">
                  <a:moveTo>
                    <a:pt x="1779358" y="923798"/>
                  </a:moveTo>
                  <a:lnTo>
                    <a:pt x="1577733" y="721537"/>
                  </a:lnTo>
                  <a:lnTo>
                    <a:pt x="1021753" y="1277137"/>
                  </a:lnTo>
                  <a:lnTo>
                    <a:pt x="1223352" y="1479397"/>
                  </a:lnTo>
                  <a:lnTo>
                    <a:pt x="1779358" y="923798"/>
                  </a:lnTo>
                  <a:close/>
                </a:path>
                <a:path w="1805304" h="1479550">
                  <a:moveTo>
                    <a:pt x="1804962" y="0"/>
                  </a:moveTo>
                  <a:lnTo>
                    <a:pt x="0" y="0"/>
                  </a:lnTo>
                  <a:lnTo>
                    <a:pt x="983132" y="983132"/>
                  </a:lnTo>
                  <a:lnTo>
                    <a:pt x="1804962" y="161290"/>
                  </a:lnTo>
                  <a:lnTo>
                    <a:pt x="1804962" y="0"/>
                  </a:lnTo>
                  <a:close/>
                </a:path>
              </a:pathLst>
            </a:custGeom>
            <a:solidFill>
              <a:srgbClr val="6fb0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4" name="object 5"/>
          <p:cNvSpPr/>
          <p:nvPr/>
        </p:nvSpPr>
        <p:spPr>
          <a:xfrm>
            <a:off x="4815720" y="2133360"/>
            <a:ext cx="1029600" cy="1153440"/>
          </a:xfrm>
          <a:custGeom>
            <a:avLst/>
            <a:gdLst/>
            <a:ahLst/>
            <a:rect l="l" t="t" r="r" b="b"/>
            <a:pathLst>
              <a:path w="1031239" h="1155064">
                <a:moveTo>
                  <a:pt x="1030528" y="0"/>
                </a:moveTo>
                <a:lnTo>
                  <a:pt x="0" y="1030926"/>
                </a:lnTo>
                <a:lnTo>
                  <a:pt x="123599" y="1154477"/>
                </a:lnTo>
                <a:lnTo>
                  <a:pt x="1030936" y="1154477"/>
                </a:lnTo>
                <a:lnTo>
                  <a:pt x="1030936" y="408"/>
                </a:lnTo>
                <a:lnTo>
                  <a:pt x="1030528" y="0"/>
                </a:lnTo>
                <a:close/>
              </a:path>
            </a:pathLst>
          </a:custGeom>
          <a:solidFill>
            <a:srgbClr val="6fb0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55" name="object 6"/>
          <p:cNvGrpSpPr/>
          <p:nvPr/>
        </p:nvGrpSpPr>
        <p:grpSpPr>
          <a:xfrm>
            <a:off x="3710880" y="260640"/>
            <a:ext cx="2134440" cy="2818080"/>
            <a:chOff x="3710880" y="260640"/>
            <a:chExt cx="2134440" cy="2818080"/>
          </a:xfrm>
        </p:grpSpPr>
        <p:sp>
          <p:nvSpPr>
            <p:cNvPr id="156" name="object 7"/>
            <p:cNvSpPr/>
            <p:nvPr/>
          </p:nvSpPr>
          <p:spPr>
            <a:xfrm>
              <a:off x="5069880" y="260640"/>
              <a:ext cx="775440" cy="837000"/>
            </a:xfrm>
            <a:custGeom>
              <a:avLst/>
              <a:gdLst/>
              <a:ahLst/>
              <a:rect l="l" t="t" r="r" b="b"/>
              <a:pathLst>
                <a:path w="777239" h="838835">
                  <a:moveTo>
                    <a:pt x="776834" y="0"/>
                  </a:moveTo>
                  <a:lnTo>
                    <a:pt x="0" y="776847"/>
                  </a:lnTo>
                  <a:lnTo>
                    <a:pt x="62240" y="838295"/>
                  </a:lnTo>
                  <a:lnTo>
                    <a:pt x="776834" y="123688"/>
                  </a:lnTo>
                  <a:lnTo>
                    <a:pt x="776834" y="0"/>
                  </a:lnTo>
                  <a:close/>
                </a:path>
              </a:pathLst>
            </a:custGeom>
            <a:solidFill>
              <a:srgbClr val="6fb0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57" name="object 8" descr=""/>
            <p:cNvPicPr/>
            <p:nvPr/>
          </p:nvPicPr>
          <p:blipFill>
            <a:blip r:embed="rId1"/>
            <a:stretch/>
          </p:blipFill>
          <p:spPr>
            <a:xfrm>
              <a:off x="3710880" y="1044000"/>
              <a:ext cx="2034720" cy="20347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1178280" y="720000"/>
            <a:ext cx="2780280" cy="30672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p>
            <a:pPr marL="12600">
              <a:lnSpc>
                <a:spcPct val="100000"/>
              </a:lnSpc>
              <a:spcBef>
                <a:spcPts val="105"/>
              </a:spcBef>
              <a:buNone/>
            </a:pPr>
            <a:r>
              <a:rPr b="0" lang="es-ES" sz="1600" spc="197" strike="noStrike">
                <a:solidFill>
                  <a:srgbClr val="ffffff"/>
                </a:solidFill>
                <a:latin typeface="Cambria"/>
              </a:rPr>
              <a:t>Como</a:t>
            </a:r>
            <a:r>
              <a:rPr b="0" lang="es-ES" sz="1600" spc="-1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0" lang="es-ES" sz="1600" spc="92" strike="noStrike">
                <a:solidFill>
                  <a:srgbClr val="ffffff"/>
                </a:solidFill>
                <a:latin typeface="Cambria"/>
              </a:rPr>
              <a:t>funcionan?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159" name="object 10"/>
          <p:cNvSpPr/>
          <p:nvPr/>
        </p:nvSpPr>
        <p:spPr>
          <a:xfrm>
            <a:off x="1155240" y="1164960"/>
            <a:ext cx="2042280" cy="1462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  <a:buNone/>
            </a:pPr>
            <a:r>
              <a:rPr b="0" lang="es-ES" sz="950" spc="-21" strike="noStrike">
                <a:solidFill>
                  <a:srgbClr val="ffffff"/>
                </a:solidFill>
                <a:latin typeface="arial"/>
                <a:ea typeface="DejaVu Sans"/>
              </a:rPr>
              <a:t>Os</a:t>
            </a:r>
            <a:r>
              <a:rPr b="0" lang="es-ES" sz="950" spc="-86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950" spc="-52" strike="noStrike">
                <a:solidFill>
                  <a:srgbClr val="ffffff"/>
                </a:solidFill>
                <a:latin typeface="arial"/>
                <a:ea typeface="DejaVu Sans"/>
              </a:rPr>
              <a:t>DNS</a:t>
            </a:r>
            <a:r>
              <a:rPr b="0" lang="es-ES" sz="950" spc="-86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950" spc="-26" strike="noStrike">
                <a:solidFill>
                  <a:srgbClr val="ffffff"/>
                </a:solidFill>
                <a:latin typeface="arial"/>
                <a:ea typeface="DejaVu Sans"/>
              </a:rPr>
              <a:t>permiten</a:t>
            </a:r>
            <a:r>
              <a:rPr b="0" lang="es-ES" sz="950" spc="-86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950" spc="-35" strike="noStrike">
                <a:solidFill>
                  <a:srgbClr val="ffffff"/>
                </a:solidFill>
                <a:latin typeface="arial"/>
                <a:ea typeface="DejaVu Sans"/>
              </a:rPr>
              <a:t>asocia</a:t>
            </a:r>
            <a:r>
              <a:rPr b="0" lang="es-ES" sz="950" spc="-26" strike="noStrike">
                <a:solidFill>
                  <a:srgbClr val="ffffff"/>
                </a:solidFill>
                <a:latin typeface="arial"/>
                <a:ea typeface="DejaVu Sans"/>
              </a:rPr>
              <a:t>r</a:t>
            </a:r>
            <a:r>
              <a:rPr b="0" lang="es-ES" sz="950" spc="-86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950" spc="-26" strike="noStrike">
                <a:solidFill>
                  <a:srgbClr val="ffffff"/>
                </a:solidFill>
                <a:latin typeface="arial"/>
                <a:ea typeface="DejaVu Sans"/>
              </a:rPr>
              <a:t>nomes</a:t>
            </a:r>
            <a:r>
              <a:rPr b="0" lang="es-ES" sz="950" spc="-86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950" spc="-15" strike="noStrike">
                <a:solidFill>
                  <a:srgbClr val="ffffff"/>
                </a:solidFill>
                <a:latin typeface="arial"/>
                <a:ea typeface="DejaVu Sans"/>
              </a:rPr>
              <a:t>de  dominio</a:t>
            </a:r>
            <a:r>
              <a:rPr b="0" lang="es-ES" sz="950" spc="-55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950" spc="-1" strike="noStrike">
                <a:solidFill>
                  <a:srgbClr val="ffffff"/>
                </a:solidFill>
                <a:latin typeface="arial"/>
                <a:ea typeface="DejaVu Sans"/>
              </a:rPr>
              <a:t>a</a:t>
            </a:r>
            <a:r>
              <a:rPr b="0" lang="es-ES" sz="950" spc="-55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950" spc="-21" strike="noStrike">
                <a:solidFill>
                  <a:srgbClr val="ffffff"/>
                </a:solidFill>
                <a:latin typeface="arial"/>
                <a:ea typeface="DejaVu Sans"/>
              </a:rPr>
              <a:t>direccións</a:t>
            </a:r>
            <a:r>
              <a:rPr b="0" lang="es-ES" sz="950" spc="-55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950" spc="-15" strike="noStrike">
                <a:solidFill>
                  <a:srgbClr val="ffffff"/>
                </a:solidFill>
                <a:latin typeface="arial"/>
                <a:ea typeface="DejaVu Sans"/>
              </a:rPr>
              <a:t>numéricas.</a:t>
            </a:r>
            <a:endParaRPr b="0" lang="es-ES" sz="95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154"/>
              </a:spcBef>
              <a:buNone/>
            </a:pPr>
            <a:r>
              <a:rPr b="0" lang="es-ES" sz="950" spc="-1" strike="noStrike">
                <a:solidFill>
                  <a:srgbClr val="ffffff"/>
                </a:solidFill>
                <a:latin typeface="arial"/>
                <a:ea typeface="DejaVu Sans"/>
              </a:rPr>
              <a:t>Por</a:t>
            </a:r>
            <a:r>
              <a:rPr b="0" lang="es-ES" sz="950" spc="-55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950" spc="-32" strike="noStrike">
                <a:solidFill>
                  <a:srgbClr val="ffffff"/>
                </a:solidFill>
                <a:latin typeface="arial"/>
                <a:ea typeface="DejaVu Sans"/>
              </a:rPr>
              <a:t>exemplo</a:t>
            </a:r>
            <a:r>
              <a:rPr b="0" lang="es-ES" sz="950" spc="-15" strike="noStrike">
                <a:solidFill>
                  <a:srgbClr val="ffffff"/>
                </a:solidFill>
                <a:latin typeface="arial"/>
                <a:ea typeface="DejaVu Sans"/>
              </a:rPr>
              <a:t>,</a:t>
            </a:r>
            <a:r>
              <a:rPr b="0" lang="es-ES" sz="950" spc="-55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950" spc="-7" strike="noStrike">
                <a:solidFill>
                  <a:srgbClr val="ffffff"/>
                </a:solidFill>
                <a:latin typeface="arial"/>
                <a:ea typeface="DejaVu Sans"/>
              </a:rPr>
              <a:t>o</a:t>
            </a:r>
            <a:r>
              <a:rPr b="0" lang="es-ES" sz="950" spc="-55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950" spc="-1" strike="noStrike">
                <a:solidFill>
                  <a:srgbClr val="ffffff"/>
                </a:solidFill>
                <a:latin typeface="arial"/>
                <a:ea typeface="DejaVu Sans"/>
              </a:rPr>
              <a:t>nome</a:t>
            </a:r>
            <a:r>
              <a:rPr b="0" lang="es-ES" sz="950" spc="-55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950" spc="-32" strike="noStrike">
                <a:solidFill>
                  <a:srgbClr val="ffffff"/>
                </a:solidFill>
                <a:latin typeface="arial"/>
                <a:ea typeface="DejaVu Sans"/>
              </a:rPr>
              <a:t>“google.es”  </a:t>
            </a:r>
            <a:r>
              <a:rPr b="0" lang="es-ES" sz="950" spc="-7" strike="noStrike">
                <a:solidFill>
                  <a:srgbClr val="ffffff"/>
                </a:solidFill>
                <a:latin typeface="arial"/>
                <a:ea typeface="DejaVu Sans"/>
              </a:rPr>
              <a:t>pode</a:t>
            </a:r>
            <a:r>
              <a:rPr b="0" lang="es-ES" sz="950" spc="-55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950" spc="-15" strike="noStrike">
                <a:solidFill>
                  <a:srgbClr val="ffffff"/>
                </a:solidFill>
                <a:latin typeface="arial"/>
                <a:ea typeface="DejaVu Sans"/>
              </a:rPr>
              <a:t>asociarse</a:t>
            </a:r>
            <a:r>
              <a:rPr b="0" lang="es-ES" sz="950" spc="-55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950" spc="-1" strike="noStrike">
                <a:solidFill>
                  <a:srgbClr val="ffffff"/>
                </a:solidFill>
                <a:latin typeface="arial"/>
                <a:ea typeface="DejaVu Sans"/>
              </a:rPr>
              <a:t>á</a:t>
            </a:r>
            <a:r>
              <a:rPr b="0" lang="es-ES" sz="950" spc="-55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950" spc="-15" strike="noStrike">
                <a:solidFill>
                  <a:srgbClr val="ffffff"/>
                </a:solidFill>
                <a:latin typeface="arial"/>
                <a:ea typeface="DejaVu Sans"/>
              </a:rPr>
              <a:t>dirección</a:t>
            </a:r>
            <a:r>
              <a:rPr b="0" lang="es-ES" sz="950" spc="-55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950" spc="7" strike="noStrike">
                <a:solidFill>
                  <a:srgbClr val="ffffff"/>
                </a:solidFill>
                <a:latin typeface="arial"/>
                <a:ea typeface="DejaVu Sans"/>
              </a:rPr>
              <a:t>IP  </a:t>
            </a:r>
            <a:r>
              <a:rPr b="0" lang="es-ES" sz="950" spc="-55" strike="noStrike">
                <a:solidFill>
                  <a:srgbClr val="ffffff"/>
                </a:solidFill>
                <a:latin typeface="arial"/>
                <a:ea typeface="DejaVu Sans"/>
              </a:rPr>
              <a:t>166.23.15.11</a:t>
            </a:r>
            <a:endParaRPr b="0" lang="es-ES" sz="950" spc="-1" strike="noStrike">
              <a:latin typeface="Arial"/>
            </a:endParaRPr>
          </a:p>
          <a:p>
            <a:pPr marL="12600" algn="just">
              <a:lnSpc>
                <a:spcPct val="100000"/>
              </a:lnSpc>
              <a:spcBef>
                <a:spcPts val="1151"/>
              </a:spcBef>
              <a:buNone/>
            </a:pPr>
            <a:r>
              <a:rPr b="0" lang="es-ES" sz="950" spc="-1" strike="noStrike">
                <a:solidFill>
                  <a:srgbClr val="ffffff"/>
                </a:solidFill>
                <a:latin typeface="arial"/>
                <a:ea typeface="DejaVu Sans"/>
              </a:rPr>
              <a:t>O</a:t>
            </a:r>
            <a:r>
              <a:rPr b="0" lang="es-ES" sz="950" spc="-55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950" spc="-12" strike="noStrike">
                <a:solidFill>
                  <a:srgbClr val="ffffff"/>
                </a:solidFill>
                <a:latin typeface="arial"/>
                <a:ea typeface="DejaVu Sans"/>
              </a:rPr>
              <a:t>proceso</a:t>
            </a:r>
            <a:r>
              <a:rPr b="0" lang="es-ES" sz="950" spc="-55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950" spc="-15" strike="noStrike">
                <a:solidFill>
                  <a:srgbClr val="ffffff"/>
                </a:solidFill>
                <a:latin typeface="arial"/>
                <a:ea typeface="DejaVu Sans"/>
              </a:rPr>
              <a:t>polo</a:t>
            </a:r>
            <a:r>
              <a:rPr b="0" lang="es-ES" sz="950" spc="-55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950" spc="-7" strike="noStrike">
                <a:solidFill>
                  <a:srgbClr val="ffffff"/>
                </a:solidFill>
                <a:latin typeface="arial"/>
                <a:ea typeface="DejaVu Sans"/>
              </a:rPr>
              <a:t>que</a:t>
            </a:r>
            <a:r>
              <a:rPr b="0" lang="es-ES" sz="950" spc="-55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950" spc="-15" strike="noStrike">
                <a:solidFill>
                  <a:srgbClr val="ffffff"/>
                </a:solidFill>
                <a:latin typeface="arial"/>
                <a:ea typeface="DejaVu Sans"/>
              </a:rPr>
              <a:t>s</a:t>
            </a:r>
            <a:r>
              <a:rPr b="0" lang="es-ES" sz="950" spc="-12" strike="noStrike">
                <a:solidFill>
                  <a:srgbClr val="ffffff"/>
                </a:solidFill>
                <a:latin typeface="arial"/>
                <a:ea typeface="DejaVu Sans"/>
              </a:rPr>
              <a:t>e</a:t>
            </a:r>
            <a:r>
              <a:rPr b="0" lang="es-ES" sz="950" spc="-55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950" spc="-15" strike="noStrike">
                <a:solidFill>
                  <a:srgbClr val="ffffff"/>
                </a:solidFill>
                <a:latin typeface="arial"/>
                <a:ea typeface="DejaVu Sans"/>
              </a:rPr>
              <a:t>“traduce</a:t>
            </a:r>
            <a:r>
              <a:rPr b="0" lang="es-ES" sz="950" spc="-12" strike="noStrike">
                <a:solidFill>
                  <a:srgbClr val="ffffff"/>
                </a:solidFill>
                <a:latin typeface="arial"/>
                <a:ea typeface="DejaVu Sans"/>
              </a:rPr>
              <a:t>”</a:t>
            </a:r>
            <a:r>
              <a:rPr b="0" lang="es-ES" sz="950" spc="-55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950" spc="-7" strike="noStrike">
                <a:solidFill>
                  <a:srgbClr val="ffffff"/>
                </a:solidFill>
                <a:latin typeface="arial"/>
                <a:ea typeface="DejaVu Sans"/>
              </a:rPr>
              <a:t>un  </a:t>
            </a:r>
            <a:r>
              <a:rPr b="0" lang="es-ES" sz="950" spc="-1" strike="noStrike">
                <a:solidFill>
                  <a:srgbClr val="ffffff"/>
                </a:solidFill>
                <a:latin typeface="arial"/>
                <a:ea typeface="DejaVu Sans"/>
              </a:rPr>
              <a:t>nome</a:t>
            </a:r>
            <a:r>
              <a:rPr b="0" lang="es-ES" sz="950" spc="-55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950" spc="-1" strike="noStrike">
                <a:solidFill>
                  <a:srgbClr val="ffffff"/>
                </a:solidFill>
                <a:latin typeface="arial"/>
                <a:ea typeface="DejaVu Sans"/>
              </a:rPr>
              <a:t>para</a:t>
            </a:r>
            <a:r>
              <a:rPr b="0" lang="es-ES" sz="950" spc="-55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950" spc="-7" strike="noStrike">
                <a:solidFill>
                  <a:srgbClr val="ffffff"/>
                </a:solidFill>
                <a:latin typeface="arial"/>
                <a:ea typeface="DejaVu Sans"/>
              </a:rPr>
              <a:t>obter</a:t>
            </a:r>
            <a:r>
              <a:rPr b="0" lang="es-ES" sz="950" spc="-55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950" spc="-1" strike="noStrike">
                <a:solidFill>
                  <a:srgbClr val="ffffff"/>
                </a:solidFill>
                <a:latin typeface="arial"/>
                <a:ea typeface="DejaVu Sans"/>
              </a:rPr>
              <a:t>unha</a:t>
            </a:r>
            <a:r>
              <a:rPr b="0" lang="es-ES" sz="950" spc="-55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950" spc="-15" strike="noStrike">
                <a:solidFill>
                  <a:srgbClr val="ffffff"/>
                </a:solidFill>
                <a:latin typeface="arial"/>
                <a:ea typeface="DejaVu Sans"/>
              </a:rPr>
              <a:t>dirección</a:t>
            </a:r>
            <a:r>
              <a:rPr b="0" lang="es-ES" sz="950" spc="-55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950" spc="7" strike="noStrike">
                <a:solidFill>
                  <a:srgbClr val="ffffff"/>
                </a:solidFill>
                <a:latin typeface="arial"/>
                <a:ea typeface="DejaVu Sans"/>
              </a:rPr>
              <a:t>IP  </a:t>
            </a:r>
            <a:r>
              <a:rPr b="0" lang="es-ES" sz="950" spc="-7" strike="noStrike">
                <a:solidFill>
                  <a:srgbClr val="ffffff"/>
                </a:solidFill>
                <a:latin typeface="arial"/>
                <a:ea typeface="DejaVu Sans"/>
              </a:rPr>
              <a:t>denomínase</a:t>
            </a:r>
            <a:r>
              <a:rPr b="0" lang="es-ES" sz="950" spc="-55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950" spc="-15" strike="noStrike">
                <a:solidFill>
                  <a:srgbClr val="ffffff"/>
                </a:solidFill>
                <a:latin typeface="arial"/>
                <a:ea typeface="DejaVu Sans"/>
              </a:rPr>
              <a:t>“resolve</a:t>
            </a:r>
            <a:r>
              <a:rPr b="0" lang="es-ES" sz="950" spc="-12" strike="noStrike">
                <a:solidFill>
                  <a:srgbClr val="ffffff"/>
                </a:solidFill>
                <a:latin typeface="arial"/>
                <a:ea typeface="DejaVu Sans"/>
              </a:rPr>
              <a:t>r</a:t>
            </a:r>
            <a:r>
              <a:rPr b="0" lang="es-ES" sz="950" spc="-55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950" spc="-7" strike="noStrike">
                <a:solidFill>
                  <a:srgbClr val="ffffff"/>
                </a:solidFill>
                <a:latin typeface="arial"/>
                <a:ea typeface="DejaVu Sans"/>
              </a:rPr>
              <a:t>o</a:t>
            </a:r>
            <a:r>
              <a:rPr b="0" lang="es-ES" sz="950" spc="-55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950" spc="-12" strike="noStrike">
                <a:solidFill>
                  <a:srgbClr val="ffffff"/>
                </a:solidFill>
                <a:latin typeface="arial"/>
                <a:ea typeface="DejaVu Sans"/>
              </a:rPr>
              <a:t>nome”.</a:t>
            </a:r>
            <a:endParaRPr b="0" lang="es-ES" sz="950" spc="-1" strike="noStrike">
              <a:latin typeface="Arial"/>
            </a:endParaRPr>
          </a:p>
        </p:txBody>
      </p:sp>
      <p:sp>
        <p:nvSpPr>
          <p:cNvPr id="160" name="object 11"/>
          <p:cNvSpPr/>
          <p:nvPr/>
        </p:nvSpPr>
        <p:spPr>
          <a:xfrm>
            <a:off x="2025720" y="1092240"/>
            <a:ext cx="1292400" cy="28800"/>
          </a:xfrm>
          <a:custGeom>
            <a:avLst/>
            <a:gdLst/>
            <a:ahLst/>
            <a:rect l="l" t="t" r="r" b="b"/>
            <a:pathLst>
              <a:path w="1294129" h="30480">
                <a:moveTo>
                  <a:pt x="1293863" y="0"/>
                </a:moveTo>
                <a:lnTo>
                  <a:pt x="0" y="0"/>
                </a:lnTo>
                <a:lnTo>
                  <a:pt x="0" y="30441"/>
                </a:lnTo>
                <a:lnTo>
                  <a:pt x="1293863" y="30441"/>
                </a:lnTo>
                <a:lnTo>
                  <a:pt x="1293863" y="0"/>
                </a:lnTo>
                <a:close/>
              </a:path>
            </a:pathLst>
          </a:custGeom>
          <a:solidFill>
            <a:srgbClr val="6fb0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61" name="object 12"/>
          <p:cNvGrpSpPr/>
          <p:nvPr/>
        </p:nvGrpSpPr>
        <p:grpSpPr>
          <a:xfrm>
            <a:off x="1440" y="219240"/>
            <a:ext cx="1233360" cy="3067200"/>
            <a:chOff x="1440" y="219240"/>
            <a:chExt cx="1233360" cy="3067200"/>
          </a:xfrm>
        </p:grpSpPr>
        <p:sp>
          <p:nvSpPr>
            <p:cNvPr id="162" name="object 13"/>
            <p:cNvSpPr/>
            <p:nvPr/>
          </p:nvSpPr>
          <p:spPr>
            <a:xfrm>
              <a:off x="1440" y="219240"/>
              <a:ext cx="934920" cy="1871280"/>
            </a:xfrm>
            <a:custGeom>
              <a:avLst/>
              <a:gdLst/>
              <a:ahLst/>
              <a:rect l="l" t="t" r="r" b="b"/>
              <a:pathLst>
                <a:path w="936625" h="1873250">
                  <a:moveTo>
                    <a:pt x="0" y="0"/>
                  </a:moveTo>
                  <a:lnTo>
                    <a:pt x="0" y="1873071"/>
                  </a:lnTo>
                  <a:lnTo>
                    <a:pt x="936546" y="936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4c6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" name="object 14"/>
            <p:cNvSpPr/>
            <p:nvPr/>
          </p:nvSpPr>
          <p:spPr>
            <a:xfrm>
              <a:off x="1440" y="1987200"/>
              <a:ext cx="1233360" cy="1299240"/>
            </a:xfrm>
            <a:custGeom>
              <a:avLst/>
              <a:gdLst/>
              <a:ahLst/>
              <a:rect l="l" t="t" r="r" b="b"/>
              <a:pathLst>
                <a:path w="1235075" h="1301114">
                  <a:moveTo>
                    <a:pt x="204454" y="0"/>
                  </a:moveTo>
                  <a:lnTo>
                    <a:pt x="0" y="204451"/>
                  </a:lnTo>
                  <a:lnTo>
                    <a:pt x="0" y="1300876"/>
                  </a:lnTo>
                  <a:lnTo>
                    <a:pt x="964623" y="1300876"/>
                  </a:lnTo>
                  <a:lnTo>
                    <a:pt x="1234976" y="1030520"/>
                  </a:lnTo>
                  <a:lnTo>
                    <a:pt x="204454" y="0"/>
                  </a:lnTo>
                  <a:close/>
                </a:path>
              </a:pathLst>
            </a:custGeom>
            <a:solidFill>
              <a:srgbClr val="6fb0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transition spd="slow">
    <p:wheel spokes="1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object 2"/>
          <p:cNvSpPr/>
          <p:nvPr/>
        </p:nvSpPr>
        <p:spPr>
          <a:xfrm>
            <a:off x="1440" y="0"/>
            <a:ext cx="818640" cy="851760"/>
          </a:xfrm>
          <a:custGeom>
            <a:avLst/>
            <a:gdLst/>
            <a:ahLst/>
            <a:rect l="l" t="t" r="r" b="b"/>
            <a:pathLst>
              <a:path w="820419" h="853440">
                <a:moveTo>
                  <a:pt x="522571" y="0"/>
                </a:moveTo>
                <a:lnTo>
                  <a:pt x="6352" y="0"/>
                </a:lnTo>
                <a:lnTo>
                  <a:pt x="0" y="6352"/>
                </a:lnTo>
                <a:lnTo>
                  <a:pt x="0" y="588633"/>
                </a:lnTo>
                <a:lnTo>
                  <a:pt x="264461" y="853095"/>
                </a:lnTo>
                <a:lnTo>
                  <a:pt x="820067" y="297490"/>
                </a:lnTo>
                <a:lnTo>
                  <a:pt x="522571" y="0"/>
                </a:lnTo>
                <a:close/>
              </a:path>
            </a:pathLst>
          </a:custGeom>
          <a:solidFill>
            <a:srgbClr val="484c67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65" name="object 3"/>
          <p:cNvGrpSpPr/>
          <p:nvPr/>
        </p:nvGrpSpPr>
        <p:grpSpPr>
          <a:xfrm>
            <a:off x="1440" y="0"/>
            <a:ext cx="2410560" cy="3286800"/>
            <a:chOff x="1440" y="0"/>
            <a:chExt cx="2410560" cy="3286800"/>
          </a:xfrm>
        </p:grpSpPr>
        <p:sp>
          <p:nvSpPr>
            <p:cNvPr id="166" name="object 4"/>
            <p:cNvSpPr/>
            <p:nvPr/>
          </p:nvSpPr>
          <p:spPr>
            <a:xfrm>
              <a:off x="317520" y="2034360"/>
              <a:ext cx="2059560" cy="1252440"/>
            </a:xfrm>
            <a:custGeom>
              <a:avLst/>
              <a:gdLst/>
              <a:ahLst/>
              <a:rect l="l" t="t" r="r" b="b"/>
              <a:pathLst>
                <a:path w="2061210" h="1254125">
                  <a:moveTo>
                    <a:pt x="1030922" y="0"/>
                  </a:moveTo>
                  <a:lnTo>
                    <a:pt x="0" y="1030520"/>
                  </a:lnTo>
                  <a:lnTo>
                    <a:pt x="223138" y="1253572"/>
                  </a:lnTo>
                  <a:lnTo>
                    <a:pt x="1838088" y="1253572"/>
                  </a:lnTo>
                  <a:lnTo>
                    <a:pt x="2061054" y="1030520"/>
                  </a:lnTo>
                  <a:lnTo>
                    <a:pt x="1030922" y="0"/>
                  </a:lnTo>
                  <a:close/>
                </a:path>
              </a:pathLst>
            </a:custGeom>
            <a:solidFill>
              <a:srgbClr val="484c6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" name="object 5"/>
            <p:cNvSpPr/>
            <p:nvPr/>
          </p:nvSpPr>
          <p:spPr>
            <a:xfrm>
              <a:off x="1440" y="957240"/>
              <a:ext cx="1293120" cy="2059560"/>
            </a:xfrm>
            <a:custGeom>
              <a:avLst/>
              <a:gdLst/>
              <a:ahLst/>
              <a:rect l="l" t="t" r="r" b="b"/>
              <a:pathLst>
                <a:path w="1294765" h="2061210">
                  <a:moveTo>
                    <a:pt x="263949" y="0"/>
                  </a:moveTo>
                  <a:lnTo>
                    <a:pt x="0" y="264053"/>
                  </a:lnTo>
                  <a:lnTo>
                    <a:pt x="0" y="1797205"/>
                  </a:lnTo>
                  <a:lnTo>
                    <a:pt x="263949" y="2061054"/>
                  </a:lnTo>
                  <a:lnTo>
                    <a:pt x="1294482" y="1030925"/>
                  </a:lnTo>
                  <a:lnTo>
                    <a:pt x="263949" y="0"/>
                  </a:lnTo>
                  <a:close/>
                </a:path>
              </a:pathLst>
            </a:custGeom>
            <a:solidFill>
              <a:srgbClr val="6fb0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68" name="object 6" descr=""/>
            <p:cNvPicPr/>
            <p:nvPr/>
          </p:nvPicPr>
          <p:blipFill>
            <a:blip r:embed="rId1"/>
            <a:stretch/>
          </p:blipFill>
          <p:spPr>
            <a:xfrm>
              <a:off x="377280" y="0"/>
              <a:ext cx="2034720" cy="19317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2743560" y="180000"/>
            <a:ext cx="2295000" cy="591480"/>
          </a:xfrm>
          <a:prstGeom prst="rect">
            <a:avLst/>
          </a:prstGeom>
          <a:noFill/>
          <a:ln w="0">
            <a:noFill/>
          </a:ln>
        </p:spPr>
        <p:txBody>
          <a:bodyPr lIns="0" rIns="0" tIns="59760" bIns="0" anchor="t">
            <a:noAutofit/>
          </a:bodyPr>
          <a:p>
            <a:pPr marL="12600">
              <a:lnSpc>
                <a:spcPts val="1871"/>
              </a:lnSpc>
              <a:spcBef>
                <a:spcPts val="471"/>
              </a:spcBef>
              <a:buNone/>
            </a:pPr>
            <a:r>
              <a:rPr b="0" lang="es-ES" sz="1600" spc="83" strike="noStrike">
                <a:solidFill>
                  <a:srgbClr val="ffffff"/>
                </a:solidFill>
                <a:latin typeface="Cambria"/>
              </a:rPr>
              <a:t>Clasificación dos </a:t>
            </a:r>
            <a:r>
              <a:rPr b="0" lang="es-ES" sz="1600" spc="86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0" lang="es-ES" sz="1600" spc="72" strike="noStrike">
                <a:solidFill>
                  <a:srgbClr val="ffffff"/>
                </a:solidFill>
                <a:latin typeface="Cambria"/>
              </a:rPr>
              <a:t>Sistemas</a:t>
            </a:r>
            <a:r>
              <a:rPr b="0" lang="es-ES" sz="1600" spc="1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0" lang="es-ES" sz="1600" spc="86" strike="noStrike">
                <a:solidFill>
                  <a:srgbClr val="ffffff"/>
                </a:solidFill>
                <a:latin typeface="Cambria"/>
              </a:rPr>
              <a:t>de</a:t>
            </a:r>
            <a:r>
              <a:rPr b="0" lang="es-ES" sz="1600" spc="18" strike="noStrike">
                <a:solidFill>
                  <a:srgbClr val="ffffff"/>
                </a:solidFill>
                <a:latin typeface="Cambria"/>
              </a:rPr>
              <a:t> </a:t>
            </a:r>
            <a:r>
              <a:rPr b="0" lang="es-ES" sz="1600" spc="97" strike="noStrike">
                <a:solidFill>
                  <a:srgbClr val="ffffff"/>
                </a:solidFill>
                <a:latin typeface="Cambria"/>
              </a:rPr>
              <a:t>Nomes: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170" name="object 8"/>
          <p:cNvSpPr/>
          <p:nvPr/>
        </p:nvSpPr>
        <p:spPr>
          <a:xfrm>
            <a:off x="2744280" y="870480"/>
            <a:ext cx="2200320" cy="197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040" bIns="0" anchor="t">
            <a:spAutoFit/>
          </a:bodyPr>
          <a:p>
            <a:pPr marL="12600">
              <a:lnSpc>
                <a:spcPct val="100000"/>
              </a:lnSpc>
              <a:spcBef>
                <a:spcPts val="111"/>
              </a:spcBef>
              <a:buNone/>
            </a:pPr>
            <a:r>
              <a:rPr b="1" lang="es-ES" sz="850" spc="-35" strike="noStrike">
                <a:solidFill>
                  <a:srgbClr val="ffffff"/>
                </a:solidFill>
                <a:latin typeface="arial"/>
                <a:ea typeface="DejaVu Sans"/>
              </a:rPr>
              <a:t>- </a:t>
            </a:r>
            <a:r>
              <a:rPr b="1" lang="es-ES" sz="850" spc="21" strike="noStrike">
                <a:solidFill>
                  <a:srgbClr val="ffffff"/>
                </a:solidFill>
                <a:latin typeface="arial"/>
                <a:ea typeface="DejaVu Sans"/>
              </a:rPr>
              <a:t>Sistemas</a:t>
            </a:r>
            <a:r>
              <a:rPr b="1" lang="es-ES" sz="850" spc="-35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1" lang="es-ES" sz="850" spc="7" strike="noStrike">
                <a:solidFill>
                  <a:srgbClr val="ffffff"/>
                </a:solidFill>
                <a:latin typeface="arial"/>
                <a:ea typeface="DejaVu Sans"/>
              </a:rPr>
              <a:t>d</a:t>
            </a:r>
            <a:r>
              <a:rPr b="1" lang="es-ES" sz="850" spc="12" strike="noStrike">
                <a:solidFill>
                  <a:srgbClr val="ffffff"/>
                </a:solidFill>
                <a:latin typeface="arial"/>
                <a:ea typeface="DejaVu Sans"/>
              </a:rPr>
              <a:t>e</a:t>
            </a:r>
            <a:r>
              <a:rPr b="1" lang="es-ES" sz="850" spc="-35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1" lang="es-ES" sz="850" spc="32" strike="noStrike">
                <a:solidFill>
                  <a:srgbClr val="ffffff"/>
                </a:solidFill>
                <a:latin typeface="arial"/>
                <a:ea typeface="DejaVu Sans"/>
              </a:rPr>
              <a:t>nomes</a:t>
            </a:r>
            <a:r>
              <a:rPr b="1" lang="es-ES" sz="850" spc="-35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1" lang="es-ES" sz="850" spc="7" strike="noStrike">
                <a:solidFill>
                  <a:srgbClr val="ffffff"/>
                </a:solidFill>
                <a:latin typeface="arial"/>
                <a:ea typeface="DejaVu Sans"/>
              </a:rPr>
              <a:t>planos:</a:t>
            </a:r>
            <a:endParaRPr b="0" lang="es-ES" sz="850" spc="-1" strike="noStrike">
              <a:latin typeface="Arial"/>
            </a:endParaRPr>
          </a:p>
          <a:p>
            <a:pPr marL="12600" indent="-216000">
              <a:lnSpc>
                <a:spcPct val="101000"/>
              </a:lnSpc>
              <a:buClr>
                <a:srgbClr val="ffffff"/>
              </a:buClr>
              <a:buFont typeface="Lucida Sans Unicode"/>
              <a:buChar char="∙"/>
              <a:tabLst>
                <a:tab algn="l" pos="73080"/>
              </a:tabLst>
            </a:pPr>
            <a:r>
              <a:rPr b="0" lang="es-ES" sz="850" spc="60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850" spc="60" strike="noStrike">
                <a:solidFill>
                  <a:srgbClr val="ffffff"/>
                </a:solidFill>
                <a:latin typeface="arial"/>
                <a:ea typeface="DejaVu Sans"/>
              </a:rPr>
              <a:t>Non</a:t>
            </a:r>
            <a:r>
              <a:rPr b="0" lang="es-ES" sz="850" spc="-46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850" spc="-1" strike="noStrike">
                <a:solidFill>
                  <a:srgbClr val="ffffff"/>
                </a:solidFill>
                <a:latin typeface="arial"/>
                <a:ea typeface="DejaVu Sans"/>
              </a:rPr>
              <a:t>utilizan</a:t>
            </a:r>
            <a:r>
              <a:rPr b="0" lang="es-ES" sz="850" spc="-4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850" spc="32" strike="noStrike">
                <a:solidFill>
                  <a:srgbClr val="ffffff"/>
                </a:solidFill>
                <a:latin typeface="arial"/>
                <a:ea typeface="DejaVu Sans"/>
              </a:rPr>
              <a:t>ningún</a:t>
            </a:r>
            <a:r>
              <a:rPr b="0" lang="es-ES" sz="850" spc="-4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850" spc="12" strike="noStrike">
                <a:solidFill>
                  <a:srgbClr val="ffffff"/>
                </a:solidFill>
                <a:latin typeface="arial"/>
                <a:ea typeface="DejaVu Sans"/>
              </a:rPr>
              <a:t>sistema</a:t>
            </a:r>
            <a:r>
              <a:rPr b="0" lang="es-ES" sz="850" spc="-4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850" spc="32" strike="noStrike">
                <a:solidFill>
                  <a:srgbClr val="ffffff"/>
                </a:solidFill>
                <a:latin typeface="arial"/>
                <a:ea typeface="DejaVu Sans"/>
              </a:rPr>
              <a:t>baseado </a:t>
            </a:r>
            <a:r>
              <a:rPr b="0" lang="es-ES" sz="850" spc="-242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850" spc="41" strike="noStrike">
                <a:solidFill>
                  <a:srgbClr val="ffffff"/>
                </a:solidFill>
                <a:latin typeface="arial"/>
                <a:ea typeface="DejaVu Sans"/>
              </a:rPr>
              <a:t>nunha</a:t>
            </a:r>
            <a:r>
              <a:rPr b="0" lang="es-ES" sz="850" spc="-4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850" spc="1" strike="noStrike">
                <a:solidFill>
                  <a:srgbClr val="ffffff"/>
                </a:solidFill>
                <a:latin typeface="arial"/>
                <a:ea typeface="DejaVu Sans"/>
              </a:rPr>
              <a:t>xerarquía.</a:t>
            </a:r>
            <a:endParaRPr b="0" lang="es-ES" sz="850" spc="-1" strike="noStrike">
              <a:latin typeface="Arial"/>
            </a:endParaRPr>
          </a:p>
          <a:p>
            <a:pPr>
              <a:lnSpc>
                <a:spcPct val="101000"/>
              </a:lnSpc>
              <a:buNone/>
              <a:tabLst>
                <a:tab algn="l" pos="73080"/>
              </a:tabLst>
            </a:pPr>
            <a:endParaRPr b="0" lang="es-ES" sz="850" spc="-1" strike="noStrike">
              <a:latin typeface="Arial"/>
            </a:endParaRPr>
          </a:p>
          <a:p>
            <a:pPr marL="12600" indent="-216000">
              <a:lnSpc>
                <a:spcPct val="101000"/>
              </a:lnSpc>
              <a:buClr>
                <a:srgbClr val="ffffff"/>
              </a:buClr>
              <a:buFont typeface="Lucida Sans Unicode"/>
              <a:buChar char="∙"/>
              <a:tabLst>
                <a:tab algn="l" pos="73080"/>
              </a:tabLst>
            </a:pPr>
            <a:r>
              <a:rPr b="0" lang="es-ES" sz="850" spc="1" strike="noStrike">
                <a:solidFill>
                  <a:srgbClr val="ffffff"/>
                </a:solidFill>
                <a:latin typeface="arial"/>
                <a:ea typeface="DejaVu Sans"/>
              </a:rPr>
              <a:t>Este</a:t>
            </a:r>
            <a:r>
              <a:rPr b="0" lang="es-ES" sz="850" spc="-35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850" spc="12" strike="noStrike">
                <a:solidFill>
                  <a:srgbClr val="ffffff"/>
                </a:solidFill>
                <a:latin typeface="arial"/>
                <a:ea typeface="DejaVu Sans"/>
              </a:rPr>
              <a:t>sistema</a:t>
            </a:r>
            <a:r>
              <a:rPr b="0" lang="es-ES" sz="850" spc="-35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850" spc="21" strike="noStrike">
                <a:solidFill>
                  <a:srgbClr val="ffffff"/>
                </a:solidFill>
                <a:latin typeface="arial"/>
                <a:ea typeface="DejaVu Sans"/>
              </a:rPr>
              <a:t>de</a:t>
            </a:r>
            <a:r>
              <a:rPr b="0" lang="es-ES" sz="850" spc="-32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850" spc="46" strike="noStrike">
                <a:solidFill>
                  <a:srgbClr val="ffffff"/>
                </a:solidFill>
                <a:latin typeface="arial"/>
                <a:ea typeface="DejaVu Sans"/>
              </a:rPr>
              <a:t>nomes</a:t>
            </a:r>
            <a:r>
              <a:rPr b="0" lang="es-ES" sz="850" spc="-35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850" spc="21" strike="noStrike">
                <a:solidFill>
                  <a:srgbClr val="ffffff"/>
                </a:solidFill>
                <a:latin typeface="arial"/>
                <a:ea typeface="DejaVu Sans"/>
              </a:rPr>
              <a:t>chámase</a:t>
            </a:r>
            <a:r>
              <a:rPr b="0" lang="es-ES" sz="850" spc="-32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850" spc="32" strike="noStrike">
                <a:solidFill>
                  <a:srgbClr val="ffffff"/>
                </a:solidFill>
                <a:latin typeface="arial"/>
                <a:ea typeface="DejaVu Sans"/>
              </a:rPr>
              <a:t>NetBIOS </a:t>
            </a:r>
            <a:r>
              <a:rPr b="0" lang="es-ES" sz="850" spc="-245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850" spc="7" strike="noStrike">
                <a:solidFill>
                  <a:srgbClr val="ffffff"/>
                </a:solidFill>
                <a:latin typeface="arial"/>
                <a:ea typeface="DejaVu Sans"/>
              </a:rPr>
              <a:t>e</a:t>
            </a:r>
            <a:r>
              <a:rPr b="0" lang="es-ES" sz="850" spc="-4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850" spc="32" strike="noStrike">
                <a:solidFill>
                  <a:srgbClr val="ffffff"/>
                </a:solidFill>
                <a:latin typeface="arial"/>
                <a:ea typeface="DejaVu Sans"/>
              </a:rPr>
              <a:t>pode</a:t>
            </a:r>
            <a:r>
              <a:rPr b="0" lang="es-ES" sz="850" spc="-35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850" spc="32" strike="noStrike">
                <a:solidFill>
                  <a:srgbClr val="ffffff"/>
                </a:solidFill>
                <a:latin typeface="arial"/>
                <a:ea typeface="DejaVu Sans"/>
              </a:rPr>
              <a:t>usar</a:t>
            </a:r>
            <a:r>
              <a:rPr b="0" lang="es-ES" sz="850" spc="-4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850" spc="52" strike="noStrike">
                <a:solidFill>
                  <a:srgbClr val="ffffff"/>
                </a:solidFill>
                <a:latin typeface="arial"/>
                <a:ea typeface="DejaVu Sans"/>
              </a:rPr>
              <a:t>un</a:t>
            </a:r>
            <a:r>
              <a:rPr b="0" lang="es-ES" sz="850" spc="-35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850" spc="12" strike="noStrike">
                <a:solidFill>
                  <a:srgbClr val="ffffff"/>
                </a:solidFill>
                <a:latin typeface="arial"/>
                <a:ea typeface="DejaVu Sans"/>
              </a:rPr>
              <a:t>servidor</a:t>
            </a:r>
            <a:r>
              <a:rPr b="0" lang="es-ES" sz="850" spc="-4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850" spc="21" strike="noStrike">
                <a:solidFill>
                  <a:srgbClr val="ffffff"/>
                </a:solidFill>
                <a:latin typeface="arial"/>
                <a:ea typeface="DejaVu Sans"/>
              </a:rPr>
              <a:t>de</a:t>
            </a:r>
            <a:r>
              <a:rPr b="0" lang="es-ES" sz="850" spc="-35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850" spc="46" strike="noStrike">
                <a:solidFill>
                  <a:srgbClr val="ffffff"/>
                </a:solidFill>
                <a:latin typeface="arial"/>
                <a:ea typeface="DejaVu Sans"/>
              </a:rPr>
              <a:t>nomes</a:t>
            </a:r>
            <a:r>
              <a:rPr b="0" lang="es-ES" sz="850" spc="-4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850" spc="18" strike="noStrike">
                <a:solidFill>
                  <a:srgbClr val="ffffff"/>
                </a:solidFill>
                <a:latin typeface="arial"/>
                <a:ea typeface="DejaVu Sans"/>
              </a:rPr>
              <a:t>WINS.</a:t>
            </a:r>
            <a:br>
              <a:rPr sz="850"/>
            </a:br>
            <a:br>
              <a:rPr sz="850"/>
            </a:br>
            <a:r>
              <a:rPr b="0" lang="es-ES" sz="850" spc="-35" strike="noStrike">
                <a:solidFill>
                  <a:srgbClr val="ffffff"/>
                </a:solidFill>
                <a:latin typeface="arial"/>
                <a:ea typeface="DejaVu Sans"/>
              </a:rPr>
              <a:t>- </a:t>
            </a:r>
            <a:r>
              <a:rPr b="1" lang="es-ES" sz="850" spc="-21" strike="noStrike">
                <a:solidFill>
                  <a:srgbClr val="ffffff"/>
                </a:solidFill>
                <a:latin typeface="arial"/>
                <a:ea typeface="DejaVu Sans"/>
              </a:rPr>
              <a:t>Sistemas</a:t>
            </a:r>
            <a:r>
              <a:rPr b="1" lang="es-ES" sz="850" spc="-26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1" lang="es-ES" sz="850" spc="-12" strike="noStrike">
                <a:solidFill>
                  <a:srgbClr val="ffffff"/>
                </a:solidFill>
                <a:latin typeface="arial"/>
                <a:ea typeface="DejaVu Sans"/>
              </a:rPr>
              <a:t>d</a:t>
            </a:r>
            <a:r>
              <a:rPr b="1" lang="es-ES" sz="850" spc="-7" strike="noStrike">
                <a:solidFill>
                  <a:srgbClr val="ffffff"/>
                </a:solidFill>
                <a:latin typeface="arial"/>
                <a:ea typeface="DejaVu Sans"/>
              </a:rPr>
              <a:t>e</a:t>
            </a:r>
            <a:r>
              <a:rPr b="1" lang="es-ES" sz="850" spc="-26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1" lang="es-ES" sz="850" spc="-7" strike="noStrike">
                <a:solidFill>
                  <a:srgbClr val="ffffff"/>
                </a:solidFill>
                <a:latin typeface="arial"/>
                <a:ea typeface="DejaVu Sans"/>
              </a:rPr>
              <a:t>nomes</a:t>
            </a:r>
            <a:r>
              <a:rPr b="1" lang="es-ES" sz="850" spc="-26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1" lang="es-ES" sz="850" spc="-15" strike="noStrike">
                <a:solidFill>
                  <a:srgbClr val="ffffff"/>
                </a:solidFill>
                <a:latin typeface="arial"/>
                <a:ea typeface="DejaVu Sans"/>
              </a:rPr>
              <a:t>xerárquicos:</a:t>
            </a:r>
            <a:endParaRPr b="0" lang="es-ES" sz="850" spc="-1" strike="noStrike">
              <a:latin typeface="Arial"/>
            </a:endParaRPr>
          </a:p>
          <a:p>
            <a:pPr marL="12600" indent="-216000">
              <a:lnSpc>
                <a:spcPct val="101000"/>
              </a:lnSpc>
              <a:buClr>
                <a:srgbClr val="ffffff"/>
              </a:buClr>
              <a:buFont typeface="Lucida Sans Unicode"/>
              <a:buChar char="∙"/>
              <a:tabLst>
                <a:tab algn="l" pos="73080"/>
              </a:tabLst>
            </a:pPr>
            <a:r>
              <a:rPr b="0" lang="es-ES" sz="850" spc="83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850" spc="83" strike="noStrike">
                <a:solidFill>
                  <a:srgbClr val="ffffff"/>
                </a:solidFill>
                <a:latin typeface="arial"/>
                <a:ea typeface="DejaVu Sans"/>
              </a:rPr>
              <a:t>O </a:t>
            </a:r>
            <a:r>
              <a:rPr b="0" lang="es-ES" sz="850" spc="46" strike="noStrike">
                <a:solidFill>
                  <a:srgbClr val="ffffff"/>
                </a:solidFill>
                <a:latin typeface="arial"/>
                <a:ea typeface="DejaVu Sans"/>
              </a:rPr>
              <a:t>nome </a:t>
            </a:r>
            <a:r>
              <a:rPr b="0" lang="es-ES" sz="850" spc="21" strike="noStrike">
                <a:solidFill>
                  <a:srgbClr val="ffffff"/>
                </a:solidFill>
                <a:latin typeface="arial"/>
                <a:ea typeface="DejaVu Sans"/>
              </a:rPr>
              <a:t>de </a:t>
            </a:r>
            <a:r>
              <a:rPr b="0" lang="es-ES" sz="850" spc="7" strike="noStrike">
                <a:solidFill>
                  <a:srgbClr val="ffffff"/>
                </a:solidFill>
                <a:latin typeface="arial"/>
                <a:ea typeface="DejaVu Sans"/>
              </a:rPr>
              <a:t>cada </a:t>
            </a:r>
            <a:r>
              <a:rPr b="0" lang="es-ES" sz="850" spc="21" strike="noStrike">
                <a:solidFill>
                  <a:srgbClr val="ffffff"/>
                </a:solidFill>
                <a:latin typeface="arial"/>
                <a:ea typeface="DejaVu Sans"/>
              </a:rPr>
              <a:t>equipo en</a:t>
            </a:r>
            <a:r>
              <a:rPr b="0" lang="es-ES" sz="850" spc="4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850" spc="7" strike="noStrike">
                <a:solidFill>
                  <a:srgbClr val="ffffff"/>
                </a:solidFill>
                <a:latin typeface="arial"/>
                <a:ea typeface="DejaVu Sans"/>
              </a:rPr>
              <a:t>rede </a:t>
            </a:r>
            <a:r>
              <a:rPr b="0" lang="es-ES" sz="850" spc="12" strike="noStrike">
                <a:solidFill>
                  <a:srgbClr val="ffffff"/>
                </a:solidFill>
                <a:latin typeface="arial"/>
                <a:ea typeface="DejaVu Sans"/>
              </a:rPr>
              <a:t> representa</a:t>
            </a:r>
            <a:r>
              <a:rPr b="0" lang="es-ES" sz="850" spc="-46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850" spc="18" strike="noStrike">
                <a:solidFill>
                  <a:srgbClr val="ffffff"/>
                </a:solidFill>
                <a:latin typeface="arial"/>
                <a:ea typeface="DejaVu Sans"/>
              </a:rPr>
              <a:t>a</a:t>
            </a:r>
            <a:r>
              <a:rPr b="0" lang="es-ES" sz="850" spc="-46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850" spc="7" strike="noStrike">
                <a:solidFill>
                  <a:srgbClr val="ffffff"/>
                </a:solidFill>
                <a:latin typeface="arial"/>
                <a:ea typeface="DejaVu Sans"/>
              </a:rPr>
              <a:t>pertenza</a:t>
            </a:r>
            <a:r>
              <a:rPr b="0" lang="es-ES" sz="850" spc="-46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850" spc="46" strike="noStrike">
                <a:solidFill>
                  <a:srgbClr val="ffffff"/>
                </a:solidFill>
                <a:latin typeface="arial"/>
                <a:ea typeface="DejaVu Sans"/>
              </a:rPr>
              <a:t>do</a:t>
            </a:r>
            <a:r>
              <a:rPr b="0" lang="es-ES" sz="850" spc="-46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850" spc="21" strike="noStrike">
                <a:solidFill>
                  <a:srgbClr val="ffffff"/>
                </a:solidFill>
                <a:latin typeface="arial"/>
                <a:ea typeface="DejaVu Sans"/>
              </a:rPr>
              <a:t>equipo</a:t>
            </a:r>
            <a:r>
              <a:rPr b="0" lang="es-ES" sz="850" spc="-4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850" spc="18" strike="noStrike">
                <a:solidFill>
                  <a:srgbClr val="ffffff"/>
                </a:solidFill>
                <a:latin typeface="arial"/>
                <a:ea typeface="DejaVu Sans"/>
              </a:rPr>
              <a:t>a</a:t>
            </a:r>
            <a:r>
              <a:rPr b="0" lang="es-ES" sz="850" spc="-46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850" spc="41" strike="noStrike">
                <a:solidFill>
                  <a:srgbClr val="ffffff"/>
                </a:solidFill>
                <a:latin typeface="arial"/>
                <a:ea typeface="DejaVu Sans"/>
              </a:rPr>
              <a:t>unha </a:t>
            </a:r>
            <a:r>
              <a:rPr b="0" lang="es-ES" sz="850" spc="-242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850" spc="12" strike="noStrike">
                <a:solidFill>
                  <a:srgbClr val="ffffff"/>
                </a:solidFill>
                <a:latin typeface="arial"/>
                <a:ea typeface="DejaVu Sans"/>
              </a:rPr>
              <a:t>organización</a:t>
            </a:r>
            <a:r>
              <a:rPr b="0" lang="es-ES" sz="850" spc="-4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850" spc="7" strike="noStrike">
                <a:solidFill>
                  <a:srgbClr val="ffffff"/>
                </a:solidFill>
                <a:latin typeface="arial"/>
                <a:ea typeface="DejaVu Sans"/>
              </a:rPr>
              <a:t>xerarquizada.</a:t>
            </a:r>
            <a:endParaRPr b="0" lang="es-ES" sz="850" spc="-1" strike="noStrike">
              <a:latin typeface="Arial"/>
            </a:endParaRPr>
          </a:p>
          <a:p>
            <a:pPr marL="12600" indent="-216000">
              <a:lnSpc>
                <a:spcPct val="103000"/>
              </a:lnSpc>
              <a:spcBef>
                <a:spcPts val="1006"/>
              </a:spcBef>
              <a:buClr>
                <a:srgbClr val="ffffff"/>
              </a:buClr>
              <a:buFont typeface="Lucida Sans Unicode"/>
              <a:buChar char="∙"/>
              <a:tabLst>
                <a:tab algn="l" pos="73080"/>
              </a:tabLst>
            </a:pPr>
            <a:r>
              <a:rPr b="0" lang="es-ES" sz="850" spc="26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850" spc="26" strike="noStrike">
                <a:solidFill>
                  <a:srgbClr val="ffffff"/>
                </a:solidFill>
                <a:latin typeface="arial"/>
                <a:ea typeface="DejaVu Sans"/>
              </a:rPr>
              <a:t>En</a:t>
            </a:r>
            <a:r>
              <a:rPr b="0" lang="es-ES" sz="850" spc="-4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850" spc="1" strike="noStrike">
                <a:solidFill>
                  <a:srgbClr val="ffffff"/>
                </a:solidFill>
                <a:latin typeface="arial"/>
                <a:ea typeface="DejaVu Sans"/>
              </a:rPr>
              <a:t>Internet</a:t>
            </a:r>
            <a:r>
              <a:rPr b="0" lang="es-ES" sz="850" spc="-4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850" spc="38" strike="noStrike">
                <a:solidFill>
                  <a:srgbClr val="ffffff"/>
                </a:solidFill>
                <a:latin typeface="arial"/>
                <a:ea typeface="DejaVu Sans"/>
              </a:rPr>
              <a:t>úsase</a:t>
            </a:r>
            <a:r>
              <a:rPr b="0" lang="es-ES" sz="850" spc="-4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850" spc="52" strike="noStrike">
                <a:solidFill>
                  <a:srgbClr val="ffffff"/>
                </a:solidFill>
                <a:latin typeface="arial"/>
                <a:ea typeface="DejaVu Sans"/>
              </a:rPr>
              <a:t>un</a:t>
            </a:r>
            <a:r>
              <a:rPr b="0" lang="es-ES" sz="850" spc="-4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850" spc="12" strike="noStrike">
                <a:solidFill>
                  <a:srgbClr val="ffffff"/>
                </a:solidFill>
                <a:latin typeface="arial"/>
                <a:ea typeface="DejaVu Sans"/>
              </a:rPr>
              <a:t>sistema</a:t>
            </a:r>
            <a:r>
              <a:rPr b="0" lang="es-ES" sz="850" spc="-4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850" spc="21" strike="noStrike">
                <a:solidFill>
                  <a:srgbClr val="ffffff"/>
                </a:solidFill>
                <a:latin typeface="arial"/>
                <a:ea typeface="DejaVu Sans"/>
              </a:rPr>
              <a:t>de</a:t>
            </a:r>
            <a:r>
              <a:rPr b="0" lang="es-ES" sz="850" spc="-4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850" spc="46" strike="noStrike">
                <a:solidFill>
                  <a:srgbClr val="ffffff"/>
                </a:solidFill>
                <a:latin typeface="arial"/>
                <a:ea typeface="DejaVu Sans"/>
              </a:rPr>
              <a:t>nomes </a:t>
            </a:r>
            <a:r>
              <a:rPr b="0" lang="es-ES" sz="850" spc="-245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850" spc="12" strike="noStrike">
                <a:solidFill>
                  <a:srgbClr val="ffffff"/>
                </a:solidFill>
                <a:latin typeface="arial"/>
                <a:ea typeface="DejaVu Sans"/>
              </a:rPr>
              <a:t>xerárquico</a:t>
            </a:r>
            <a:r>
              <a:rPr b="0" lang="es-ES" sz="850" spc="-35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850" spc="21" strike="noStrike">
                <a:solidFill>
                  <a:srgbClr val="ffffff"/>
                </a:solidFill>
                <a:latin typeface="arial"/>
                <a:ea typeface="DejaVu Sans"/>
              </a:rPr>
              <a:t>para</a:t>
            </a:r>
            <a:r>
              <a:rPr b="0" lang="es-ES" sz="850" spc="-35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850" spc="-1" strike="noStrike">
                <a:solidFill>
                  <a:srgbClr val="ffffff"/>
                </a:solidFill>
                <a:latin typeface="arial"/>
                <a:ea typeface="DejaVu Sans"/>
              </a:rPr>
              <a:t>identiﬁcar</a:t>
            </a:r>
            <a:r>
              <a:rPr b="0" lang="es-ES" sz="850" spc="-35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850" spc="18" strike="noStrike">
                <a:solidFill>
                  <a:srgbClr val="ffffff"/>
                </a:solidFill>
                <a:latin typeface="arial"/>
                <a:ea typeface="DejaVu Sans"/>
              </a:rPr>
              <a:t>ordenadores.</a:t>
            </a:r>
            <a:endParaRPr b="0" lang="es-ES" sz="850" spc="-1" strike="noStrike">
              <a:latin typeface="Arial"/>
            </a:endParaRPr>
          </a:p>
        </p:txBody>
      </p:sp>
      <p:sp>
        <p:nvSpPr>
          <p:cNvPr id="171" name="object 9"/>
          <p:cNvSpPr/>
          <p:nvPr/>
        </p:nvSpPr>
        <p:spPr>
          <a:xfrm>
            <a:off x="2743560" y="742680"/>
            <a:ext cx="1139760" cy="28800"/>
          </a:xfrm>
          <a:custGeom>
            <a:avLst/>
            <a:gdLst/>
            <a:ahLst/>
            <a:rect l="l" t="t" r="r" b="b"/>
            <a:pathLst>
              <a:path w="1141729" h="30480">
                <a:moveTo>
                  <a:pt x="1141653" y="0"/>
                </a:moveTo>
                <a:lnTo>
                  <a:pt x="0" y="0"/>
                </a:lnTo>
                <a:lnTo>
                  <a:pt x="0" y="30441"/>
                </a:lnTo>
                <a:lnTo>
                  <a:pt x="1141653" y="30441"/>
                </a:lnTo>
                <a:lnTo>
                  <a:pt x="1141653" y="0"/>
                </a:lnTo>
                <a:close/>
              </a:path>
            </a:pathLst>
          </a:custGeom>
          <a:solidFill>
            <a:srgbClr val="6fb0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wheel spokes="1"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object 1"/>
          <p:cNvGrpSpPr/>
          <p:nvPr/>
        </p:nvGrpSpPr>
        <p:grpSpPr>
          <a:xfrm>
            <a:off x="0" y="1800"/>
            <a:ext cx="5840640" cy="3286080"/>
            <a:chOff x="0" y="1800"/>
            <a:chExt cx="5840640" cy="3286080"/>
          </a:xfrm>
        </p:grpSpPr>
        <p:pic>
          <p:nvPicPr>
            <p:cNvPr id="173" name="object 22" descr=""/>
            <p:cNvPicPr/>
            <p:nvPr/>
          </p:nvPicPr>
          <p:blipFill>
            <a:blip r:embed="rId1"/>
            <a:stretch/>
          </p:blipFill>
          <p:spPr>
            <a:xfrm>
              <a:off x="0" y="3600"/>
              <a:ext cx="5840280" cy="3284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4" name="object 23"/>
            <p:cNvSpPr/>
            <p:nvPr/>
          </p:nvSpPr>
          <p:spPr>
            <a:xfrm>
              <a:off x="3146400" y="406440"/>
              <a:ext cx="2059560" cy="2059560"/>
            </a:xfrm>
            <a:custGeom>
              <a:avLst/>
              <a:gdLst/>
              <a:ahLst/>
              <a:rect l="l" t="t" r="r" b="b"/>
              <a:pathLst>
                <a:path w="2061210" h="2061210">
                  <a:moveTo>
                    <a:pt x="1030528" y="0"/>
                  </a:moveTo>
                  <a:lnTo>
                    <a:pt x="0" y="1030129"/>
                  </a:lnTo>
                  <a:lnTo>
                    <a:pt x="1030528" y="2061057"/>
                  </a:lnTo>
                  <a:lnTo>
                    <a:pt x="2061057" y="1030129"/>
                  </a:lnTo>
                  <a:lnTo>
                    <a:pt x="1030528" y="0"/>
                  </a:lnTo>
                  <a:close/>
                </a:path>
              </a:pathLst>
            </a:custGeom>
            <a:solidFill>
              <a:srgbClr val="484c6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" name="object 24"/>
            <p:cNvSpPr/>
            <p:nvPr/>
          </p:nvSpPr>
          <p:spPr>
            <a:xfrm>
              <a:off x="2286360" y="1800"/>
              <a:ext cx="2059560" cy="1173600"/>
            </a:xfrm>
            <a:custGeom>
              <a:avLst/>
              <a:gdLst/>
              <a:ahLst/>
              <a:rect l="l" t="t" r="r" b="b"/>
              <a:pathLst>
                <a:path w="2061210" h="1175385">
                  <a:moveTo>
                    <a:pt x="1916261" y="0"/>
                  </a:moveTo>
                  <a:lnTo>
                    <a:pt x="144782" y="0"/>
                  </a:lnTo>
                  <a:lnTo>
                    <a:pt x="0" y="144779"/>
                  </a:lnTo>
                  <a:lnTo>
                    <a:pt x="1030516" y="1175323"/>
                  </a:lnTo>
                  <a:lnTo>
                    <a:pt x="2061045" y="144779"/>
                  </a:lnTo>
                  <a:lnTo>
                    <a:pt x="1916261" y="0"/>
                  </a:lnTo>
                  <a:close/>
                </a:path>
              </a:pathLst>
            </a:custGeom>
            <a:solidFill>
              <a:srgbClr val="6fb0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" name="object 25"/>
            <p:cNvSpPr/>
            <p:nvPr/>
          </p:nvSpPr>
          <p:spPr>
            <a:xfrm>
              <a:off x="3579840" y="2880"/>
              <a:ext cx="2260800" cy="3283560"/>
            </a:xfrm>
            <a:custGeom>
              <a:avLst/>
              <a:gdLst/>
              <a:ahLst/>
              <a:rect l="l" t="t" r="r" b="b"/>
              <a:pathLst>
                <a:path w="2262504" h="3285490">
                  <a:moveTo>
                    <a:pt x="2261984" y="0"/>
                  </a:moveTo>
                  <a:lnTo>
                    <a:pt x="0" y="0"/>
                  </a:lnTo>
                  <a:lnTo>
                    <a:pt x="0" y="3284890"/>
                  </a:lnTo>
                  <a:lnTo>
                    <a:pt x="2261984" y="3284890"/>
                  </a:lnTo>
                  <a:lnTo>
                    <a:pt x="2261984" y="0"/>
                  </a:lnTo>
                  <a:close/>
                </a:path>
              </a:pathLst>
            </a:custGeom>
            <a:solidFill>
              <a:srgbClr val="28293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7" name="object 27"/>
          <p:cNvSpPr/>
          <p:nvPr/>
        </p:nvSpPr>
        <p:spPr>
          <a:xfrm>
            <a:off x="3783600" y="1171440"/>
            <a:ext cx="1794960" cy="132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4040" bIns="0" anchor="t">
            <a:spAutoFit/>
          </a:bodyPr>
          <a:p>
            <a:pPr marL="12600">
              <a:lnSpc>
                <a:spcPct val="100000"/>
              </a:lnSpc>
              <a:spcBef>
                <a:spcPts val="111"/>
              </a:spcBef>
              <a:buNone/>
            </a:pPr>
            <a:r>
              <a:rPr b="1" lang="es-ES" sz="850" spc="-21" strike="noStrike">
                <a:solidFill>
                  <a:srgbClr val="ffffff"/>
                </a:solidFill>
                <a:latin typeface="arial"/>
                <a:ea typeface="DejaVu Sans"/>
              </a:rPr>
              <a:t>Sistemas</a:t>
            </a:r>
            <a:r>
              <a:rPr b="1" lang="es-ES" sz="850" spc="-4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1" lang="es-ES" sz="850" spc="-7" strike="noStrike">
                <a:solidFill>
                  <a:srgbClr val="ffffff"/>
                </a:solidFill>
                <a:latin typeface="arial"/>
                <a:ea typeface="DejaVu Sans"/>
              </a:rPr>
              <a:t>de</a:t>
            </a:r>
            <a:r>
              <a:rPr b="1" lang="es-ES" sz="850" spc="-35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1" lang="es-ES" sz="850" spc="-7" strike="noStrike">
                <a:solidFill>
                  <a:srgbClr val="ffffff"/>
                </a:solidFill>
                <a:latin typeface="arial"/>
                <a:ea typeface="DejaVu Sans"/>
              </a:rPr>
              <a:t>nomes</a:t>
            </a:r>
            <a:r>
              <a:rPr b="1" lang="es-ES" sz="850" spc="-35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1" lang="es-ES" sz="850" spc="-15" strike="noStrike">
                <a:solidFill>
                  <a:srgbClr val="ffffff"/>
                </a:solidFill>
                <a:latin typeface="arial"/>
                <a:ea typeface="DejaVu Sans"/>
              </a:rPr>
              <a:t>planos:</a:t>
            </a:r>
            <a:endParaRPr b="0" lang="es-ES" sz="85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1"/>
              </a:spcBef>
              <a:buNone/>
            </a:pPr>
            <a:r>
              <a:rPr b="0" lang="es-ES" sz="850" spc="-12" strike="noStrike">
                <a:solidFill>
                  <a:srgbClr val="ffffff"/>
                </a:solidFill>
                <a:latin typeface="arial"/>
                <a:ea typeface="DejaVu Sans"/>
              </a:rPr>
              <a:t>-</a:t>
            </a:r>
            <a:r>
              <a:rPr b="0" lang="es-ES" sz="850" spc="-15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s-ES" sz="850" spc="1" strike="noStrike">
                <a:solidFill>
                  <a:srgbClr val="ffffff"/>
                </a:solidFill>
                <a:latin typeface="arial"/>
                <a:ea typeface="DejaVu Sans"/>
              </a:rPr>
              <a:t>Nomes de rúas</a:t>
            </a:r>
            <a:endParaRPr b="0" lang="es-ES" sz="85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1"/>
              </a:spcBef>
              <a:buNone/>
            </a:pPr>
            <a:r>
              <a:rPr b="0" lang="es-ES" sz="850" spc="1" strike="noStrike">
                <a:solidFill>
                  <a:srgbClr val="ffffff"/>
                </a:solidFill>
                <a:latin typeface="arial"/>
                <a:ea typeface="DejaVu Sans"/>
              </a:rPr>
              <a:t>- de cidades</a:t>
            </a:r>
            <a:endParaRPr b="0" lang="es-ES" sz="85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1"/>
              </a:spcBef>
              <a:buNone/>
            </a:pPr>
            <a:r>
              <a:rPr b="0" lang="es-ES" sz="850" spc="1" strike="noStrike">
                <a:solidFill>
                  <a:srgbClr val="ffffff"/>
                </a:solidFill>
                <a:latin typeface="arial"/>
                <a:ea typeface="DejaVu Sans"/>
              </a:rPr>
              <a:t>- o DNI</a:t>
            </a:r>
            <a:endParaRPr b="0" lang="es-ES" sz="85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1"/>
              </a:spcBef>
              <a:buNone/>
            </a:pPr>
            <a:r>
              <a:rPr b="0" lang="es-ES" sz="850" spc="1" strike="noStrike">
                <a:solidFill>
                  <a:srgbClr val="ffffff"/>
                </a:solidFill>
                <a:latin typeface="arial"/>
                <a:ea typeface="DejaVu Sans"/>
              </a:rPr>
              <a:t>- nomes NETBIOS de Windows</a:t>
            </a:r>
            <a:endParaRPr b="0" lang="es-ES" sz="85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069"/>
              </a:spcBef>
              <a:buNone/>
            </a:pPr>
            <a:r>
              <a:rPr b="1" lang="es-ES" sz="850" spc="-7" strike="noStrike">
                <a:solidFill>
                  <a:srgbClr val="ffffff"/>
                </a:solidFill>
                <a:latin typeface="arial"/>
                <a:ea typeface="DejaVu Sans"/>
              </a:rPr>
              <a:t>Sistemas</a:t>
            </a:r>
            <a:r>
              <a:rPr b="1" lang="es-ES" sz="850" spc="-2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1" lang="es-ES" sz="850" spc="1" strike="noStrike">
                <a:solidFill>
                  <a:srgbClr val="ffffff"/>
                </a:solidFill>
                <a:latin typeface="arial"/>
                <a:ea typeface="DejaVu Sans"/>
              </a:rPr>
              <a:t>de</a:t>
            </a:r>
            <a:r>
              <a:rPr b="1" lang="es-ES" sz="850" spc="-2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1" lang="es-ES" sz="850" spc="1" strike="noStrike">
                <a:solidFill>
                  <a:srgbClr val="ffffff"/>
                </a:solidFill>
                <a:latin typeface="arial"/>
                <a:ea typeface="DejaVu Sans"/>
              </a:rPr>
              <a:t>nomes</a:t>
            </a:r>
            <a:r>
              <a:rPr b="1" lang="es-ES" sz="850" spc="-15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1" lang="es-ES" sz="850" spc="-1" strike="noStrike">
                <a:solidFill>
                  <a:srgbClr val="ffffff"/>
                </a:solidFill>
                <a:latin typeface="arial"/>
                <a:ea typeface="DejaVu Sans"/>
              </a:rPr>
              <a:t>xerárquicos:</a:t>
            </a:r>
            <a:br>
              <a:rPr sz="850"/>
            </a:br>
            <a:r>
              <a:rPr b="0" lang="es-ES" sz="850" spc="-1" strike="noStrike">
                <a:solidFill>
                  <a:srgbClr val="ffffff"/>
                </a:solidFill>
                <a:latin typeface="arial"/>
                <a:ea typeface="DejaVu Sans"/>
              </a:rPr>
              <a:t>- Número de teléfono</a:t>
            </a:r>
            <a:br>
              <a:rPr sz="850"/>
            </a:br>
            <a:r>
              <a:rPr b="0" lang="es-ES" sz="850" spc="-1" strike="noStrike">
                <a:solidFill>
                  <a:srgbClr val="ffffff"/>
                </a:solidFill>
                <a:latin typeface="arial"/>
                <a:ea typeface="DejaVu Sans"/>
              </a:rPr>
              <a:t>- Nomes dos sistemas de ficheiros</a:t>
            </a:r>
            <a:br>
              <a:rPr sz="850"/>
            </a:br>
            <a:r>
              <a:rPr b="0" lang="es-ES" sz="850" spc="-1" strike="noStrike">
                <a:solidFill>
                  <a:srgbClr val="ffffff"/>
                </a:solidFill>
                <a:latin typeface="arial"/>
                <a:ea typeface="DejaVu Sans"/>
              </a:rPr>
              <a:t>- Sistema de Nomes de Dominio</a:t>
            </a:r>
            <a:endParaRPr b="0" lang="es-ES" sz="850" spc="-1" strike="noStrike">
              <a:latin typeface="Arial"/>
            </a:endParaRPr>
          </a:p>
        </p:txBody>
      </p:sp>
      <p:sp>
        <p:nvSpPr>
          <p:cNvPr id="178" name="object 28"/>
          <p:cNvSpPr/>
          <p:nvPr/>
        </p:nvSpPr>
        <p:spPr>
          <a:xfrm>
            <a:off x="3674160" y="1016640"/>
            <a:ext cx="1292400" cy="28800"/>
          </a:xfrm>
          <a:custGeom>
            <a:avLst/>
            <a:gdLst/>
            <a:ahLst/>
            <a:rect l="l" t="t" r="r" b="b"/>
            <a:pathLst>
              <a:path w="1294129" h="30480">
                <a:moveTo>
                  <a:pt x="1293876" y="0"/>
                </a:moveTo>
                <a:lnTo>
                  <a:pt x="0" y="0"/>
                </a:lnTo>
                <a:lnTo>
                  <a:pt x="0" y="30454"/>
                </a:lnTo>
                <a:lnTo>
                  <a:pt x="1293876" y="30454"/>
                </a:lnTo>
                <a:lnTo>
                  <a:pt x="1293876" y="0"/>
                </a:lnTo>
                <a:close/>
              </a:path>
            </a:pathLst>
          </a:custGeom>
          <a:solidFill>
            <a:srgbClr val="6fb0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object 29"/>
          <p:cNvSpPr/>
          <p:nvPr/>
        </p:nvSpPr>
        <p:spPr>
          <a:xfrm>
            <a:off x="3674160" y="423720"/>
            <a:ext cx="2115000" cy="59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59760" bIns="0" anchor="t">
            <a:noAutofit/>
          </a:bodyPr>
          <a:p>
            <a:pPr marL="12600">
              <a:lnSpc>
                <a:spcPts val="1871"/>
              </a:lnSpc>
              <a:spcBef>
                <a:spcPts val="471"/>
              </a:spcBef>
              <a:buNone/>
            </a:pPr>
            <a:r>
              <a:rPr b="0" lang="es-ES" sz="1600" spc="-1" strike="noStrike">
                <a:solidFill>
                  <a:srgbClr val="ffffff"/>
                </a:solidFill>
                <a:latin typeface="Cambria"/>
                <a:ea typeface="DejaVu Sans"/>
              </a:rPr>
              <a:t>Exemplos de Sistemas de Nomes:</a:t>
            </a:r>
            <a:endParaRPr b="0" lang="es-ES" sz="1600" spc="-1" strike="noStrike">
              <a:latin typeface="Arial"/>
            </a:endParaRPr>
          </a:p>
        </p:txBody>
      </p:sp>
    </p:spTree>
  </p:cSld>
  <p:transition spd="slow">
    <p:wheel spokes="1"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object 2"/>
          <p:cNvSpPr/>
          <p:nvPr/>
        </p:nvSpPr>
        <p:spPr>
          <a:xfrm>
            <a:off x="1052640" y="0"/>
            <a:ext cx="1081440" cy="540000"/>
          </a:xfrm>
          <a:custGeom>
            <a:avLst/>
            <a:gdLst/>
            <a:ahLst/>
            <a:rect l="l" t="t" r="r" b="b"/>
            <a:pathLst>
              <a:path w="1083310" h="541655">
                <a:moveTo>
                  <a:pt x="1082975" y="0"/>
                </a:moveTo>
                <a:lnTo>
                  <a:pt x="0" y="0"/>
                </a:lnTo>
                <a:lnTo>
                  <a:pt x="541483" y="541483"/>
                </a:lnTo>
                <a:lnTo>
                  <a:pt x="1082975" y="0"/>
                </a:lnTo>
                <a:close/>
              </a:path>
            </a:pathLst>
          </a:custGeom>
          <a:solidFill>
            <a:srgbClr val="6fb0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81" name="object 3"/>
          <p:cNvGrpSpPr/>
          <p:nvPr/>
        </p:nvGrpSpPr>
        <p:grpSpPr>
          <a:xfrm>
            <a:off x="1440" y="1009080"/>
            <a:ext cx="569880" cy="1110240"/>
            <a:chOff x="1440" y="1009080"/>
            <a:chExt cx="569880" cy="1110240"/>
          </a:xfrm>
        </p:grpSpPr>
        <p:sp>
          <p:nvSpPr>
            <p:cNvPr id="182" name="object 4"/>
            <p:cNvSpPr/>
            <p:nvPr/>
          </p:nvSpPr>
          <p:spPr>
            <a:xfrm>
              <a:off x="1440" y="1181160"/>
              <a:ext cx="569880" cy="938160"/>
            </a:xfrm>
            <a:custGeom>
              <a:avLst/>
              <a:gdLst/>
              <a:ahLst/>
              <a:rect l="l" t="t" r="r" b="b"/>
              <a:pathLst>
                <a:path w="571500" h="939800">
                  <a:moveTo>
                    <a:pt x="187320" y="0"/>
                  </a:moveTo>
                  <a:lnTo>
                    <a:pt x="0" y="187320"/>
                  </a:lnTo>
                  <a:lnTo>
                    <a:pt x="0" y="923890"/>
                  </a:lnTo>
                  <a:lnTo>
                    <a:pt x="15442" y="939332"/>
                  </a:lnTo>
                  <a:lnTo>
                    <a:pt x="571048" y="383727"/>
                  </a:lnTo>
                  <a:lnTo>
                    <a:pt x="187320" y="0"/>
                  </a:lnTo>
                  <a:close/>
                </a:path>
              </a:pathLst>
            </a:custGeom>
            <a:solidFill>
              <a:srgbClr val="484c6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" name="object 5"/>
            <p:cNvSpPr/>
            <p:nvPr/>
          </p:nvSpPr>
          <p:spPr>
            <a:xfrm>
              <a:off x="1440" y="1009080"/>
              <a:ext cx="216000" cy="418680"/>
            </a:xfrm>
            <a:custGeom>
              <a:avLst/>
              <a:gdLst/>
              <a:ahLst/>
              <a:rect l="l" t="t" r="r" b="b"/>
              <a:pathLst>
                <a:path w="217804" h="420369">
                  <a:moveTo>
                    <a:pt x="15439" y="0"/>
                  </a:moveTo>
                  <a:lnTo>
                    <a:pt x="0" y="15439"/>
                  </a:lnTo>
                  <a:lnTo>
                    <a:pt x="0" y="419948"/>
                  </a:lnTo>
                  <a:lnTo>
                    <a:pt x="217693" y="202249"/>
                  </a:lnTo>
                  <a:lnTo>
                    <a:pt x="15439" y="0"/>
                  </a:lnTo>
                  <a:close/>
                </a:path>
              </a:pathLst>
            </a:custGeom>
            <a:solidFill>
              <a:srgbClr val="6fb0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4" name="object 6"/>
          <p:cNvGrpSpPr/>
          <p:nvPr/>
        </p:nvGrpSpPr>
        <p:grpSpPr>
          <a:xfrm>
            <a:off x="0" y="0"/>
            <a:ext cx="2721960" cy="3286800"/>
            <a:chOff x="0" y="0"/>
            <a:chExt cx="2721960" cy="3286800"/>
          </a:xfrm>
        </p:grpSpPr>
        <p:sp>
          <p:nvSpPr>
            <p:cNvPr id="185" name="object 7"/>
            <p:cNvSpPr/>
            <p:nvPr/>
          </p:nvSpPr>
          <p:spPr>
            <a:xfrm>
              <a:off x="662400" y="548280"/>
              <a:ext cx="2059560" cy="2059560"/>
            </a:xfrm>
            <a:custGeom>
              <a:avLst/>
              <a:gdLst/>
              <a:ahLst/>
              <a:rect l="l" t="t" r="r" b="b"/>
              <a:pathLst>
                <a:path w="2061210" h="2061210">
                  <a:moveTo>
                    <a:pt x="1030519" y="0"/>
                  </a:moveTo>
                  <a:lnTo>
                    <a:pt x="0" y="1030925"/>
                  </a:lnTo>
                  <a:lnTo>
                    <a:pt x="1030519" y="2061054"/>
                  </a:lnTo>
                  <a:lnTo>
                    <a:pt x="2061054" y="1030925"/>
                  </a:lnTo>
                  <a:lnTo>
                    <a:pt x="1030519" y="0"/>
                  </a:lnTo>
                  <a:close/>
                </a:path>
              </a:pathLst>
            </a:custGeom>
            <a:solidFill>
              <a:srgbClr val="484c6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" name="object 8"/>
            <p:cNvSpPr/>
            <p:nvPr/>
          </p:nvSpPr>
          <p:spPr>
            <a:xfrm>
              <a:off x="1752120" y="1761840"/>
              <a:ext cx="954360" cy="954360"/>
            </a:xfrm>
            <a:custGeom>
              <a:avLst/>
              <a:gdLst/>
              <a:ahLst/>
              <a:rect l="l" t="t" r="r" b="b"/>
              <a:pathLst>
                <a:path w="956310" h="956310">
                  <a:moveTo>
                    <a:pt x="894493" y="0"/>
                  </a:moveTo>
                  <a:lnTo>
                    <a:pt x="0" y="893694"/>
                  </a:lnTo>
                  <a:lnTo>
                    <a:pt x="62234" y="955941"/>
                  </a:lnTo>
                  <a:lnTo>
                    <a:pt x="955941" y="61447"/>
                  </a:lnTo>
                  <a:lnTo>
                    <a:pt x="894493" y="0"/>
                  </a:lnTo>
                  <a:close/>
                </a:path>
              </a:pathLst>
            </a:custGeom>
            <a:solidFill>
              <a:srgbClr val="6fb0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87" name="object 9" descr=""/>
            <p:cNvPicPr/>
            <p:nvPr/>
          </p:nvPicPr>
          <p:blipFill>
            <a:blip r:embed="rId1"/>
            <a:stretch/>
          </p:blipFill>
          <p:spPr>
            <a:xfrm>
              <a:off x="0" y="1672200"/>
              <a:ext cx="1700280" cy="1614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8" name="object 10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1519200" cy="14734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3022200" y="424080"/>
            <a:ext cx="2321640" cy="396720"/>
          </a:xfrm>
          <a:prstGeom prst="rect">
            <a:avLst/>
          </a:prstGeom>
          <a:noFill/>
          <a:ln w="0">
            <a:noFill/>
          </a:ln>
        </p:spPr>
        <p:txBody>
          <a:bodyPr lIns="0" rIns="0" tIns="11520" bIns="0" anchor="t">
            <a:noAutofit/>
          </a:bodyPr>
          <a:p>
            <a:pPr marL="12600">
              <a:lnSpc>
                <a:spcPct val="100000"/>
              </a:lnSpc>
              <a:spcBef>
                <a:spcPts val="91"/>
              </a:spcBef>
              <a:buNone/>
            </a:pPr>
            <a:r>
              <a:rPr b="0" lang="es-ES" sz="1900" spc="-1" strike="noStrike">
                <a:solidFill>
                  <a:srgbClr val="ffffff"/>
                </a:solidFill>
                <a:latin typeface="Cambria"/>
              </a:rPr>
              <a:t>Historia do DNS</a:t>
            </a:r>
            <a:endParaRPr b="0" lang="es-ES" sz="1900" spc="-1" strike="noStrike">
              <a:latin typeface="Arial"/>
            </a:endParaRPr>
          </a:p>
        </p:txBody>
      </p:sp>
      <p:sp>
        <p:nvSpPr>
          <p:cNvPr id="190" name="object 13"/>
          <p:cNvSpPr/>
          <p:nvPr/>
        </p:nvSpPr>
        <p:spPr>
          <a:xfrm>
            <a:off x="3025800" y="903600"/>
            <a:ext cx="2217600" cy="218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 algn="just">
              <a:lnSpc>
                <a:spcPct val="101000"/>
              </a:lnSpc>
              <a:spcBef>
                <a:spcPts val="96"/>
              </a:spcBef>
              <a:buNone/>
            </a:pPr>
            <a:r>
              <a:rPr b="0" lang="es-ES" sz="850" spc="-1" strike="noStrike">
                <a:solidFill>
                  <a:srgbClr val="ffffff"/>
                </a:solidFill>
                <a:latin typeface="arial"/>
                <a:ea typeface="DejaVu Sans"/>
              </a:rPr>
              <a:t>DNS naceu da necesidade de recordar fácilmente os nomes de todos os servidores conectados a Internet.</a:t>
            </a:r>
            <a:endParaRPr b="0" lang="es-ES" sz="850" spc="-1" strike="noStrike">
              <a:latin typeface="Arial"/>
            </a:endParaRPr>
          </a:p>
          <a:p>
            <a:pPr marL="12600" algn="just">
              <a:lnSpc>
                <a:spcPct val="101000"/>
              </a:lnSpc>
              <a:spcBef>
                <a:spcPts val="96"/>
              </a:spcBef>
              <a:buNone/>
            </a:pPr>
            <a:endParaRPr b="0" lang="es-ES" sz="850" spc="-1" strike="noStrike">
              <a:latin typeface="Arial"/>
            </a:endParaRPr>
          </a:p>
          <a:p>
            <a:pPr marL="12600" algn="just">
              <a:lnSpc>
                <a:spcPct val="101000"/>
              </a:lnSpc>
              <a:spcBef>
                <a:spcPts val="96"/>
              </a:spcBef>
              <a:buNone/>
            </a:pPr>
            <a:r>
              <a:rPr b="0" lang="es-ES" sz="850" spc="-1" strike="noStrike">
                <a:solidFill>
                  <a:srgbClr val="ffffff"/>
                </a:solidFill>
                <a:latin typeface="arial"/>
                <a:ea typeface="DejaVu Sans"/>
              </a:rPr>
              <a:t>Nun inicio, SRI International aloxaba un arquivo chamado HOSTS que contiña</a:t>
            </a:r>
            <a:endParaRPr b="0" lang="es-ES" sz="850" spc="-1" strike="noStrike">
              <a:latin typeface="Arial"/>
            </a:endParaRPr>
          </a:p>
          <a:p>
            <a:pPr marL="12600" algn="just">
              <a:lnSpc>
                <a:spcPct val="101000"/>
              </a:lnSpc>
              <a:spcBef>
                <a:spcPts val="96"/>
              </a:spcBef>
              <a:buNone/>
            </a:pPr>
            <a:r>
              <a:rPr b="0" lang="es-ES" sz="850" spc="-1" strike="noStrike">
                <a:solidFill>
                  <a:srgbClr val="ffffff"/>
                </a:solidFill>
                <a:latin typeface="arial"/>
                <a:ea typeface="DejaVu Sans"/>
              </a:rPr>
              <a:t>todos os nomes de dominio coñecidos.</a:t>
            </a:r>
            <a:endParaRPr b="0" lang="es-ES" sz="850" spc="-1" strike="noStrike">
              <a:latin typeface="Arial"/>
            </a:endParaRPr>
          </a:p>
          <a:p>
            <a:pPr marL="12600" algn="just">
              <a:lnSpc>
                <a:spcPct val="101000"/>
              </a:lnSpc>
              <a:spcBef>
                <a:spcPts val="96"/>
              </a:spcBef>
              <a:buNone/>
            </a:pPr>
            <a:endParaRPr b="0" lang="es-ES" sz="850" spc="-1" strike="noStrike">
              <a:latin typeface="Arial"/>
            </a:endParaRPr>
          </a:p>
          <a:p>
            <a:pPr marL="12600" algn="just">
              <a:lnSpc>
                <a:spcPct val="101000"/>
              </a:lnSpc>
              <a:spcBef>
                <a:spcPts val="96"/>
              </a:spcBef>
              <a:buNone/>
            </a:pPr>
            <a:r>
              <a:rPr b="0" lang="es-ES" sz="850" spc="-1" strike="noStrike">
                <a:solidFill>
                  <a:srgbClr val="ffffff"/>
                </a:solidFill>
                <a:latin typeface="arial"/>
                <a:ea typeface="DejaVu Sans"/>
              </a:rPr>
              <a:t>Este esquema funcionou ben ata principios dos anos 80, mentres había poucos equipos, pero a medida que o tamaño da rede aumentaba, comezaron a saír problemas.</a:t>
            </a:r>
            <a:endParaRPr b="0" lang="es-ES" sz="850" spc="-1" strike="noStrike">
              <a:latin typeface="Arial"/>
            </a:endParaRPr>
          </a:p>
          <a:p>
            <a:pPr marL="12600" algn="just">
              <a:lnSpc>
                <a:spcPct val="101000"/>
              </a:lnSpc>
              <a:spcBef>
                <a:spcPts val="96"/>
              </a:spcBef>
              <a:buNone/>
            </a:pPr>
            <a:endParaRPr b="0" lang="es-ES" sz="850" spc="-1" strike="noStrike">
              <a:latin typeface="Arial"/>
            </a:endParaRPr>
          </a:p>
          <a:p>
            <a:pPr marL="12600" algn="just">
              <a:lnSpc>
                <a:spcPct val="101000"/>
              </a:lnSpc>
              <a:spcBef>
                <a:spcPts val="96"/>
              </a:spcBef>
              <a:buNone/>
            </a:pPr>
            <a:r>
              <a:rPr b="0" lang="es-ES" sz="850" spc="-1" strike="noStrike">
                <a:solidFill>
                  <a:srgbClr val="ffffff"/>
                </a:solidFill>
                <a:latin typeface="arial"/>
                <a:ea typeface="DejaVu Sans"/>
              </a:rPr>
              <a:t>Fíxose necesario un novo sistema que ofrecese características como escalabilidade, administración descentralizada e velocidade.</a:t>
            </a:r>
            <a:endParaRPr b="0" lang="es-ES" sz="850" spc="-1" strike="noStrike">
              <a:latin typeface="Arial"/>
            </a:endParaRPr>
          </a:p>
        </p:txBody>
      </p:sp>
      <p:sp>
        <p:nvSpPr>
          <p:cNvPr id="191" name="object 14"/>
          <p:cNvSpPr/>
          <p:nvPr/>
        </p:nvSpPr>
        <p:spPr>
          <a:xfrm>
            <a:off x="3021120" y="821880"/>
            <a:ext cx="1139760" cy="28800"/>
          </a:xfrm>
          <a:custGeom>
            <a:avLst/>
            <a:gdLst/>
            <a:ahLst/>
            <a:rect l="l" t="t" r="r" b="b"/>
            <a:pathLst>
              <a:path w="1141729" h="30480">
                <a:moveTo>
                  <a:pt x="1141653" y="0"/>
                </a:moveTo>
                <a:lnTo>
                  <a:pt x="0" y="0"/>
                </a:lnTo>
                <a:lnTo>
                  <a:pt x="0" y="30429"/>
                </a:lnTo>
                <a:lnTo>
                  <a:pt x="1141653" y="30429"/>
                </a:lnTo>
                <a:lnTo>
                  <a:pt x="1141653" y="0"/>
                </a:lnTo>
                <a:close/>
              </a:path>
            </a:pathLst>
          </a:custGeom>
          <a:solidFill>
            <a:srgbClr val="6fb0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 spd="slow">
    <p:wheel spokes="1"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object 2"/>
          <p:cNvGrpSpPr/>
          <p:nvPr/>
        </p:nvGrpSpPr>
        <p:grpSpPr>
          <a:xfrm>
            <a:off x="3240" y="0"/>
            <a:ext cx="5840640" cy="3286080"/>
            <a:chOff x="3240" y="0"/>
            <a:chExt cx="5840640" cy="3286080"/>
          </a:xfrm>
        </p:grpSpPr>
        <p:pic>
          <p:nvPicPr>
            <p:cNvPr id="193" name="object 3" descr=""/>
            <p:cNvPicPr/>
            <p:nvPr/>
          </p:nvPicPr>
          <p:blipFill>
            <a:blip r:embed="rId1"/>
            <a:stretch/>
          </p:blipFill>
          <p:spPr>
            <a:xfrm>
              <a:off x="3240" y="1800"/>
              <a:ext cx="5840280" cy="3284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94" name="object 4"/>
            <p:cNvSpPr/>
            <p:nvPr/>
          </p:nvSpPr>
          <p:spPr>
            <a:xfrm>
              <a:off x="3149640" y="404640"/>
              <a:ext cx="2059560" cy="2059560"/>
            </a:xfrm>
            <a:custGeom>
              <a:avLst/>
              <a:gdLst/>
              <a:ahLst/>
              <a:rect l="l" t="t" r="r" b="b"/>
              <a:pathLst>
                <a:path w="2061210" h="2061210">
                  <a:moveTo>
                    <a:pt x="1030528" y="0"/>
                  </a:moveTo>
                  <a:lnTo>
                    <a:pt x="0" y="1030129"/>
                  </a:lnTo>
                  <a:lnTo>
                    <a:pt x="1030528" y="2061057"/>
                  </a:lnTo>
                  <a:lnTo>
                    <a:pt x="2061057" y="1030129"/>
                  </a:lnTo>
                  <a:lnTo>
                    <a:pt x="1030528" y="0"/>
                  </a:lnTo>
                  <a:close/>
                </a:path>
              </a:pathLst>
            </a:custGeom>
            <a:solidFill>
              <a:srgbClr val="484c6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" name="object 5"/>
            <p:cNvSpPr/>
            <p:nvPr/>
          </p:nvSpPr>
          <p:spPr>
            <a:xfrm>
              <a:off x="2289600" y="0"/>
              <a:ext cx="2059560" cy="1173600"/>
            </a:xfrm>
            <a:custGeom>
              <a:avLst/>
              <a:gdLst/>
              <a:ahLst/>
              <a:rect l="l" t="t" r="r" b="b"/>
              <a:pathLst>
                <a:path w="2061210" h="1175385">
                  <a:moveTo>
                    <a:pt x="1916261" y="0"/>
                  </a:moveTo>
                  <a:lnTo>
                    <a:pt x="144782" y="0"/>
                  </a:lnTo>
                  <a:lnTo>
                    <a:pt x="0" y="144779"/>
                  </a:lnTo>
                  <a:lnTo>
                    <a:pt x="1030516" y="1175323"/>
                  </a:lnTo>
                  <a:lnTo>
                    <a:pt x="2061045" y="144779"/>
                  </a:lnTo>
                  <a:lnTo>
                    <a:pt x="1916261" y="0"/>
                  </a:lnTo>
                  <a:close/>
                </a:path>
              </a:pathLst>
            </a:custGeom>
            <a:solidFill>
              <a:srgbClr val="6fb0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" name="object 6"/>
            <p:cNvSpPr/>
            <p:nvPr/>
          </p:nvSpPr>
          <p:spPr>
            <a:xfrm>
              <a:off x="3583080" y="1080"/>
              <a:ext cx="2260800" cy="3283560"/>
            </a:xfrm>
            <a:custGeom>
              <a:avLst/>
              <a:gdLst/>
              <a:ahLst/>
              <a:rect l="l" t="t" r="r" b="b"/>
              <a:pathLst>
                <a:path w="2262504" h="3285490">
                  <a:moveTo>
                    <a:pt x="2261984" y="0"/>
                  </a:moveTo>
                  <a:lnTo>
                    <a:pt x="0" y="0"/>
                  </a:lnTo>
                  <a:lnTo>
                    <a:pt x="0" y="3284890"/>
                  </a:lnTo>
                  <a:lnTo>
                    <a:pt x="2261984" y="3284890"/>
                  </a:lnTo>
                  <a:lnTo>
                    <a:pt x="2261984" y="0"/>
                  </a:lnTo>
                  <a:close/>
                </a:path>
              </a:pathLst>
            </a:custGeom>
            <a:solidFill>
              <a:srgbClr val="28293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7" name="object 9"/>
          <p:cNvSpPr/>
          <p:nvPr/>
        </p:nvSpPr>
        <p:spPr>
          <a:xfrm>
            <a:off x="3797640" y="1087200"/>
            <a:ext cx="1939320" cy="1707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52560" indent="-23040" algn="r">
              <a:lnSpc>
                <a:spcPct val="101000"/>
              </a:lnSpc>
              <a:spcBef>
                <a:spcPts val="99"/>
              </a:spcBef>
              <a:buNone/>
              <a:tabLst>
                <a:tab algn="l" pos="0"/>
              </a:tabLst>
            </a:pPr>
            <a:endParaRPr b="0" lang="es-ES" sz="850" spc="-1" strike="noStrike">
              <a:latin typeface="Arial"/>
            </a:endParaRPr>
          </a:p>
          <a:p>
            <a:pPr marL="67320" indent="-55080" algn="just">
              <a:lnSpc>
                <a:spcPct val="100000"/>
              </a:lnSpc>
              <a:spcBef>
                <a:spcPts val="11"/>
              </a:spcBef>
              <a:buNone/>
              <a:tabLst>
                <a:tab algn="l" pos="0"/>
              </a:tabLst>
            </a:pPr>
            <a:r>
              <a:rPr b="0" lang="es-ES" sz="850" spc="-15" strike="noStrike">
                <a:solidFill>
                  <a:srgbClr val="ffffff"/>
                </a:solidFill>
                <a:latin typeface="arial"/>
                <a:ea typeface="DejaVu Sans"/>
              </a:rPr>
              <a:t>Sobrecarga do servidor central como consecuencia do aumento do tamaño do ficheiro e o número de descargas.</a:t>
            </a:r>
            <a:endParaRPr b="0" lang="es-ES" sz="850" spc="-1" strike="noStrike">
              <a:latin typeface="Arial"/>
            </a:endParaRPr>
          </a:p>
          <a:p>
            <a:pPr marL="67320" indent="-55080" algn="just">
              <a:lnSpc>
                <a:spcPct val="100000"/>
              </a:lnSpc>
              <a:spcBef>
                <a:spcPts val="11"/>
              </a:spcBef>
              <a:buNone/>
              <a:tabLst>
                <a:tab algn="l" pos="0"/>
              </a:tabLst>
            </a:pPr>
            <a:endParaRPr b="0" lang="es-ES" sz="850" spc="-1" strike="noStrike">
              <a:latin typeface="Arial"/>
            </a:endParaRPr>
          </a:p>
          <a:p>
            <a:pPr marL="67320" indent="-55080" algn="just">
              <a:lnSpc>
                <a:spcPct val="100000"/>
              </a:lnSpc>
              <a:spcBef>
                <a:spcPts val="11"/>
              </a:spcBef>
              <a:buNone/>
              <a:tabLst>
                <a:tab algn="l" pos="0"/>
              </a:tabLst>
            </a:pPr>
            <a:r>
              <a:rPr b="0" lang="es-ES" sz="850" spc="-15" strike="noStrike">
                <a:solidFill>
                  <a:srgbClr val="ffffff"/>
                </a:solidFill>
                <a:latin typeface="arial"/>
                <a:ea typeface="DejaVu Sans"/>
              </a:rPr>
              <a:t>Sobrecarga da rede como consecuencia da descarga do ficheiro.</a:t>
            </a:r>
            <a:endParaRPr b="0" lang="es-ES" sz="850" spc="-1" strike="noStrike">
              <a:latin typeface="Arial"/>
            </a:endParaRPr>
          </a:p>
          <a:p>
            <a:pPr marL="67320" indent="-55080" algn="just">
              <a:lnSpc>
                <a:spcPct val="100000"/>
              </a:lnSpc>
              <a:spcBef>
                <a:spcPts val="11"/>
              </a:spcBef>
              <a:buNone/>
              <a:tabLst>
                <a:tab algn="l" pos="0"/>
              </a:tabLst>
            </a:pPr>
            <a:endParaRPr b="0" lang="es-ES" sz="850" spc="-1" strike="noStrike">
              <a:latin typeface="Arial"/>
            </a:endParaRPr>
          </a:p>
          <a:p>
            <a:pPr marL="67320" indent="-55080" algn="just">
              <a:lnSpc>
                <a:spcPct val="100000"/>
              </a:lnSpc>
              <a:spcBef>
                <a:spcPts val="11"/>
              </a:spcBef>
              <a:buNone/>
              <a:tabLst>
                <a:tab algn="l" pos="0"/>
              </a:tabLst>
            </a:pPr>
            <a:r>
              <a:rPr b="0" lang="es-ES" sz="850" spc="-15" strike="noStrike">
                <a:solidFill>
                  <a:srgbClr val="ffffff"/>
                </a:solidFill>
                <a:latin typeface="arial"/>
                <a:ea typeface="DejaVu Sans"/>
              </a:rPr>
              <a:t>Problemas de duplicidade de nomes por tratarse dun sistema de nomes plano.</a:t>
            </a:r>
            <a:endParaRPr b="0" lang="es-ES" sz="850" spc="-1" strike="noStrike">
              <a:latin typeface="Arial"/>
            </a:endParaRPr>
          </a:p>
          <a:p>
            <a:pPr marL="67320" indent="-55080" algn="just">
              <a:lnSpc>
                <a:spcPct val="100000"/>
              </a:lnSpc>
              <a:spcBef>
                <a:spcPts val="11"/>
              </a:spcBef>
              <a:buNone/>
              <a:tabLst>
                <a:tab algn="l" pos="0"/>
              </a:tabLst>
            </a:pPr>
            <a:endParaRPr b="0" lang="es-ES" sz="850" spc="-1" strike="noStrike">
              <a:latin typeface="Arial"/>
            </a:endParaRPr>
          </a:p>
          <a:p>
            <a:pPr marL="67320" indent="-55080" algn="just">
              <a:lnSpc>
                <a:spcPct val="100000"/>
              </a:lnSpc>
              <a:spcBef>
                <a:spcPts val="11"/>
              </a:spcBef>
              <a:buNone/>
              <a:tabLst>
                <a:tab algn="l" pos="0"/>
              </a:tabLst>
            </a:pPr>
            <a:r>
              <a:rPr b="0" lang="es-ES" sz="850" spc="-15" strike="noStrike">
                <a:solidFill>
                  <a:srgbClr val="ffffff"/>
                </a:solidFill>
                <a:latin typeface="arial"/>
                <a:ea typeface="DejaVu Sans"/>
              </a:rPr>
              <a:t>Dificultades na xestión do ficheiro e das peticións de novos nomes.</a:t>
            </a:r>
            <a:endParaRPr b="0" lang="es-ES" sz="850" spc="-1" strike="noStrike">
              <a:latin typeface="Arial"/>
            </a:endParaRPr>
          </a:p>
        </p:txBody>
      </p:sp>
      <p:sp>
        <p:nvSpPr>
          <p:cNvPr id="198" name="object 10"/>
          <p:cNvSpPr/>
          <p:nvPr/>
        </p:nvSpPr>
        <p:spPr>
          <a:xfrm>
            <a:off x="4447080" y="1011600"/>
            <a:ext cx="1292400" cy="28800"/>
          </a:xfrm>
          <a:custGeom>
            <a:avLst/>
            <a:gdLst/>
            <a:ahLst/>
            <a:rect l="l" t="t" r="r" b="b"/>
            <a:pathLst>
              <a:path w="1294129" h="30480">
                <a:moveTo>
                  <a:pt x="1293863" y="0"/>
                </a:moveTo>
                <a:lnTo>
                  <a:pt x="0" y="0"/>
                </a:lnTo>
                <a:lnTo>
                  <a:pt x="0" y="30441"/>
                </a:lnTo>
                <a:lnTo>
                  <a:pt x="1293863" y="30441"/>
                </a:lnTo>
                <a:lnTo>
                  <a:pt x="1293863" y="0"/>
                </a:lnTo>
                <a:close/>
              </a:path>
            </a:pathLst>
          </a:custGeom>
          <a:solidFill>
            <a:srgbClr val="6fb0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PlaceHolder 2"/>
          <p:cNvSpPr/>
          <p:nvPr/>
        </p:nvSpPr>
        <p:spPr>
          <a:xfrm>
            <a:off x="3940560" y="421200"/>
            <a:ext cx="1798920" cy="58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520" bIns="0" anchor="t">
            <a:noAutofit/>
          </a:bodyPr>
          <a:p>
            <a:pPr marL="12600">
              <a:lnSpc>
                <a:spcPct val="100000"/>
              </a:lnSpc>
              <a:spcBef>
                <a:spcPts val="91"/>
              </a:spcBef>
              <a:buNone/>
            </a:pPr>
            <a:r>
              <a:rPr b="0" lang="es-ES" sz="1600" spc="-1" strike="noStrike">
                <a:solidFill>
                  <a:srgbClr val="ffffff"/>
                </a:solidFill>
                <a:latin typeface="Cambria"/>
                <a:ea typeface="DejaVu Sans"/>
              </a:rPr>
              <a:t>Problemas polo aumento da rede</a:t>
            </a:r>
            <a:endParaRPr b="0" lang="es-ES" sz="1600" spc="-1" strike="noStrike">
              <a:latin typeface="Arial"/>
            </a:endParaRPr>
          </a:p>
        </p:txBody>
      </p:sp>
    </p:spTree>
  </p:cSld>
  <p:transition spd="slow">
    <p:wheel spokes="1"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object 2"/>
          <p:cNvGrpSpPr/>
          <p:nvPr/>
        </p:nvGrpSpPr>
        <p:grpSpPr>
          <a:xfrm>
            <a:off x="0" y="0"/>
            <a:ext cx="5840640" cy="3286080"/>
            <a:chOff x="0" y="0"/>
            <a:chExt cx="5840640" cy="3286080"/>
          </a:xfrm>
        </p:grpSpPr>
        <p:pic>
          <p:nvPicPr>
            <p:cNvPr id="201" name="object 3" descr=""/>
            <p:cNvPicPr/>
            <p:nvPr/>
          </p:nvPicPr>
          <p:blipFill>
            <a:blip r:embed="rId1"/>
            <a:stretch/>
          </p:blipFill>
          <p:spPr>
            <a:xfrm>
              <a:off x="0" y="1800"/>
              <a:ext cx="5840280" cy="32842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2" name="object 4"/>
            <p:cNvSpPr/>
            <p:nvPr/>
          </p:nvSpPr>
          <p:spPr>
            <a:xfrm>
              <a:off x="3146400" y="404640"/>
              <a:ext cx="2059560" cy="2059560"/>
            </a:xfrm>
            <a:custGeom>
              <a:avLst/>
              <a:gdLst/>
              <a:ahLst/>
              <a:rect l="l" t="t" r="r" b="b"/>
              <a:pathLst>
                <a:path w="2061210" h="2061210">
                  <a:moveTo>
                    <a:pt x="1030528" y="0"/>
                  </a:moveTo>
                  <a:lnTo>
                    <a:pt x="0" y="1030129"/>
                  </a:lnTo>
                  <a:lnTo>
                    <a:pt x="1030528" y="2061057"/>
                  </a:lnTo>
                  <a:lnTo>
                    <a:pt x="2061057" y="1030129"/>
                  </a:lnTo>
                  <a:lnTo>
                    <a:pt x="1030528" y="0"/>
                  </a:lnTo>
                  <a:close/>
                </a:path>
              </a:pathLst>
            </a:custGeom>
            <a:solidFill>
              <a:srgbClr val="484c6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" name="object 5"/>
            <p:cNvSpPr/>
            <p:nvPr/>
          </p:nvSpPr>
          <p:spPr>
            <a:xfrm>
              <a:off x="2286360" y="0"/>
              <a:ext cx="2059560" cy="1173600"/>
            </a:xfrm>
            <a:custGeom>
              <a:avLst/>
              <a:gdLst/>
              <a:ahLst/>
              <a:rect l="l" t="t" r="r" b="b"/>
              <a:pathLst>
                <a:path w="2061210" h="1175385">
                  <a:moveTo>
                    <a:pt x="1916261" y="0"/>
                  </a:moveTo>
                  <a:lnTo>
                    <a:pt x="144782" y="0"/>
                  </a:lnTo>
                  <a:lnTo>
                    <a:pt x="0" y="144779"/>
                  </a:lnTo>
                  <a:lnTo>
                    <a:pt x="1030516" y="1175323"/>
                  </a:lnTo>
                  <a:lnTo>
                    <a:pt x="2061045" y="144779"/>
                  </a:lnTo>
                  <a:lnTo>
                    <a:pt x="1916261" y="0"/>
                  </a:lnTo>
                  <a:close/>
                </a:path>
              </a:pathLst>
            </a:custGeom>
            <a:solidFill>
              <a:srgbClr val="6fb0d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" name="object 6"/>
            <p:cNvSpPr/>
            <p:nvPr/>
          </p:nvSpPr>
          <p:spPr>
            <a:xfrm>
              <a:off x="3579840" y="1080"/>
              <a:ext cx="2260800" cy="3283560"/>
            </a:xfrm>
            <a:custGeom>
              <a:avLst/>
              <a:gdLst/>
              <a:ahLst/>
              <a:rect l="l" t="t" r="r" b="b"/>
              <a:pathLst>
                <a:path w="2262504" h="3285490">
                  <a:moveTo>
                    <a:pt x="2261984" y="0"/>
                  </a:moveTo>
                  <a:lnTo>
                    <a:pt x="0" y="0"/>
                  </a:lnTo>
                  <a:lnTo>
                    <a:pt x="0" y="3284890"/>
                  </a:lnTo>
                  <a:lnTo>
                    <a:pt x="2261984" y="3284890"/>
                  </a:lnTo>
                  <a:lnTo>
                    <a:pt x="2261984" y="0"/>
                  </a:lnTo>
                  <a:close/>
                </a:path>
              </a:pathLst>
            </a:custGeom>
            <a:solidFill>
              <a:srgbClr val="282937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5" name="object 9"/>
          <p:cNvSpPr/>
          <p:nvPr/>
        </p:nvSpPr>
        <p:spPr>
          <a:xfrm>
            <a:off x="3858480" y="1087200"/>
            <a:ext cx="187920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object 10"/>
          <p:cNvSpPr/>
          <p:nvPr/>
        </p:nvSpPr>
        <p:spPr>
          <a:xfrm>
            <a:off x="4466520" y="740520"/>
            <a:ext cx="1292400" cy="28800"/>
          </a:xfrm>
          <a:custGeom>
            <a:avLst/>
            <a:gdLst/>
            <a:ahLst/>
            <a:rect l="l" t="t" r="r" b="b"/>
            <a:pathLst>
              <a:path w="1294129" h="30480">
                <a:moveTo>
                  <a:pt x="1293863" y="0"/>
                </a:moveTo>
                <a:lnTo>
                  <a:pt x="0" y="0"/>
                </a:lnTo>
                <a:lnTo>
                  <a:pt x="0" y="30441"/>
                </a:lnTo>
                <a:lnTo>
                  <a:pt x="1293863" y="30441"/>
                </a:lnTo>
                <a:lnTo>
                  <a:pt x="1293863" y="0"/>
                </a:lnTo>
                <a:close/>
              </a:path>
            </a:pathLst>
          </a:custGeom>
          <a:solidFill>
            <a:srgbClr val="6fb0d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PlaceHolder 3"/>
          <p:cNvSpPr/>
          <p:nvPr/>
        </p:nvSpPr>
        <p:spPr>
          <a:xfrm>
            <a:off x="3861720" y="180000"/>
            <a:ext cx="1978920" cy="58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520" bIns="0" anchor="t">
            <a:noAutofit/>
          </a:bodyPr>
          <a:p>
            <a:pPr marL="12600">
              <a:lnSpc>
                <a:spcPct val="100000"/>
              </a:lnSpc>
              <a:spcBef>
                <a:spcPts val="91"/>
              </a:spcBef>
              <a:buNone/>
            </a:pPr>
            <a:r>
              <a:rPr b="0" lang="es-ES" sz="1600" spc="-1" strike="noStrike">
                <a:solidFill>
                  <a:srgbClr val="ffffff"/>
                </a:solidFill>
                <a:latin typeface="Cambria"/>
                <a:ea typeface="DejaVu Sans"/>
              </a:rPr>
              <a:t>Funcionamento avanzado do DNS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208" name="object 26"/>
          <p:cNvSpPr/>
          <p:nvPr/>
        </p:nvSpPr>
        <p:spPr>
          <a:xfrm>
            <a:off x="3780000" y="900000"/>
            <a:ext cx="1957680" cy="208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 algn="just">
              <a:lnSpc>
                <a:spcPct val="101000"/>
              </a:lnSpc>
              <a:spcBef>
                <a:spcPts val="96"/>
              </a:spcBef>
              <a:buNone/>
            </a:pPr>
            <a:r>
              <a:rPr b="0" lang="es-ES" sz="850" spc="-1" strike="noStrike">
                <a:solidFill>
                  <a:srgbClr val="ffffff"/>
                </a:solidFill>
                <a:latin typeface="arial"/>
                <a:ea typeface="DejaVu Sans"/>
              </a:rPr>
              <a:t>DNS ofrece un servizo de almacenamento e consulta de información baseado no modelo cliente/servidor.</a:t>
            </a:r>
            <a:endParaRPr b="0" lang="es-ES" sz="850" spc="-1" strike="noStrike">
              <a:latin typeface="Arial"/>
            </a:endParaRPr>
          </a:p>
          <a:p>
            <a:pPr marL="12600" algn="just">
              <a:lnSpc>
                <a:spcPct val="101000"/>
              </a:lnSpc>
              <a:spcBef>
                <a:spcPts val="96"/>
              </a:spcBef>
              <a:buNone/>
            </a:pPr>
            <a:endParaRPr b="0" lang="es-ES" sz="850" spc="-1" strike="noStrike">
              <a:latin typeface="Arial"/>
            </a:endParaRPr>
          </a:p>
          <a:p>
            <a:pPr marL="12600" algn="just">
              <a:lnSpc>
                <a:spcPct val="101000"/>
              </a:lnSpc>
              <a:spcBef>
                <a:spcPts val="96"/>
              </a:spcBef>
              <a:buNone/>
            </a:pPr>
            <a:r>
              <a:rPr b="0" lang="es-ES" sz="850" spc="-1" strike="noStrike">
                <a:solidFill>
                  <a:srgbClr val="ffffff"/>
                </a:solidFill>
                <a:latin typeface="arial"/>
                <a:ea typeface="DejaVu Sans"/>
              </a:rPr>
              <a:t>DNS pode almacenar tamén outros tipos de información:</a:t>
            </a:r>
            <a:endParaRPr b="0" lang="es-ES" sz="850" spc="-1" strike="noStrike">
              <a:latin typeface="Arial"/>
            </a:endParaRPr>
          </a:p>
          <a:p>
            <a:pPr marL="12600" algn="just">
              <a:lnSpc>
                <a:spcPct val="101000"/>
              </a:lnSpc>
              <a:spcBef>
                <a:spcPts val="96"/>
              </a:spcBef>
              <a:buNone/>
            </a:pPr>
            <a:r>
              <a:rPr b="0" lang="es-ES" sz="850" spc="-1" strike="noStrike">
                <a:solidFill>
                  <a:srgbClr val="ffffff"/>
                </a:solidFill>
                <a:latin typeface="arial"/>
                <a:ea typeface="DejaVu Sans"/>
              </a:rPr>
              <a:t>- Servidores de nomes</a:t>
            </a:r>
            <a:endParaRPr b="0" lang="es-ES" sz="850" spc="-1" strike="noStrike">
              <a:latin typeface="Arial"/>
            </a:endParaRPr>
          </a:p>
          <a:p>
            <a:pPr marL="12600" algn="just">
              <a:lnSpc>
                <a:spcPct val="101000"/>
              </a:lnSpc>
              <a:spcBef>
                <a:spcPts val="96"/>
              </a:spcBef>
              <a:buNone/>
            </a:pPr>
            <a:r>
              <a:rPr b="0" lang="es-ES" sz="850" spc="-1" strike="noStrike">
                <a:solidFill>
                  <a:srgbClr val="ffffff"/>
                </a:solidFill>
                <a:latin typeface="arial"/>
                <a:ea typeface="DejaVu Sans"/>
              </a:rPr>
              <a:t>- Servidores de correo</a:t>
            </a:r>
            <a:endParaRPr b="0" lang="es-ES" sz="850" spc="-1" strike="noStrike">
              <a:latin typeface="Arial"/>
            </a:endParaRPr>
          </a:p>
          <a:p>
            <a:pPr marL="12600" algn="just">
              <a:lnSpc>
                <a:spcPct val="101000"/>
              </a:lnSpc>
              <a:spcBef>
                <a:spcPts val="96"/>
              </a:spcBef>
              <a:buNone/>
            </a:pPr>
            <a:r>
              <a:rPr b="0" lang="es-ES" sz="850" spc="-1" strike="noStrike">
                <a:solidFill>
                  <a:srgbClr val="ffffff"/>
                </a:solidFill>
                <a:latin typeface="arial"/>
                <a:ea typeface="DejaVu Sans"/>
              </a:rPr>
              <a:t>- Subdominios</a:t>
            </a:r>
            <a:endParaRPr b="0" lang="es-ES" sz="850" spc="-1" strike="noStrike">
              <a:latin typeface="Arial"/>
            </a:endParaRPr>
          </a:p>
          <a:p>
            <a:pPr marL="12600" algn="just">
              <a:lnSpc>
                <a:spcPct val="101000"/>
              </a:lnSpc>
              <a:spcBef>
                <a:spcPts val="96"/>
              </a:spcBef>
              <a:buNone/>
            </a:pPr>
            <a:r>
              <a:rPr b="0" lang="es-ES" sz="850" spc="-1" strike="noStrike">
                <a:solidFill>
                  <a:srgbClr val="ffffff"/>
                </a:solidFill>
                <a:latin typeface="arial"/>
                <a:ea typeface="DejaVu Sans"/>
              </a:rPr>
              <a:t>- Alias</a:t>
            </a:r>
            <a:endParaRPr b="0" lang="es-ES" sz="850" spc="-1" strike="noStrike">
              <a:latin typeface="Arial"/>
            </a:endParaRPr>
          </a:p>
          <a:p>
            <a:pPr marL="12600" algn="just">
              <a:lnSpc>
                <a:spcPct val="101000"/>
              </a:lnSpc>
              <a:spcBef>
                <a:spcPts val="96"/>
              </a:spcBef>
              <a:buNone/>
            </a:pPr>
            <a:endParaRPr b="0" lang="es-ES" sz="850" spc="-1" strike="noStrike">
              <a:latin typeface="Arial"/>
            </a:endParaRPr>
          </a:p>
          <a:p>
            <a:pPr marL="12600" algn="just">
              <a:lnSpc>
                <a:spcPct val="101000"/>
              </a:lnSpc>
              <a:spcBef>
                <a:spcPts val="96"/>
              </a:spcBef>
              <a:buNone/>
            </a:pPr>
            <a:r>
              <a:rPr b="0" lang="es-ES" sz="850" spc="-1" strike="noStrike">
                <a:solidFill>
                  <a:srgbClr val="ffffff"/>
                </a:solidFill>
                <a:latin typeface="arial"/>
                <a:ea typeface="DejaVu Sans"/>
              </a:rPr>
              <a:t>A información almacénase seguindo un esquema de nomes xerárquico:</a:t>
            </a:r>
            <a:endParaRPr b="0" lang="es-ES" sz="850" spc="-1" strike="noStrike">
              <a:latin typeface="Arial"/>
            </a:endParaRPr>
          </a:p>
          <a:p>
            <a:pPr marL="12600" algn="just">
              <a:lnSpc>
                <a:spcPct val="101000"/>
              </a:lnSpc>
              <a:spcBef>
                <a:spcPts val="96"/>
              </a:spcBef>
              <a:buNone/>
            </a:pPr>
            <a:r>
              <a:rPr b="0" lang="es-ES" sz="850" spc="-1" strike="noStrike">
                <a:solidFill>
                  <a:srgbClr val="ffffff"/>
                </a:solidFill>
                <a:latin typeface="arial"/>
                <a:ea typeface="DejaVu Sans"/>
              </a:rPr>
              <a:t>- Espazo de nomes de dominio</a:t>
            </a:r>
            <a:endParaRPr b="0" lang="es-ES" sz="850" spc="-1" strike="noStrike">
              <a:latin typeface="Arial"/>
            </a:endParaRPr>
          </a:p>
        </p:txBody>
      </p:sp>
    </p:spTree>
  </p:cSld>
  <p:transition spd="slow">
    <p:wheel spokes="1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2023-12-05T09:06:43Z</dcterms:created>
  <dc:creator/>
  <dc:description/>
  <dc:language>es-ES</dc:language>
  <cp:lastModifiedBy/>
  <dcterms:modified xsi:type="dcterms:W3CDTF">2023-12-12T09:55:32Z</dcterms:modified>
  <cp:revision>90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2023-12-05T00:00:00Z</vt:filetime>
  </property>
  <property fmtid="{D5CDD505-2E9C-101B-9397-08002B2CF9AE}" pid="3" name="LastSaved">
    <vt:filetime>2023-12-05T00:00:00Z</vt:filetime>
  </property>
  <property fmtid="{D5CDD505-2E9C-101B-9397-08002B2CF9AE}" pid="4" name="PresentationFormat">
    <vt:lpwstr>On-screen Show (4:3)</vt:lpwstr>
  </property>
</Properties>
</file>